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8" r:id="rId1"/>
  </p:sldMasterIdLst>
  <p:notesMasterIdLst>
    <p:notesMasterId r:id="rId15"/>
  </p:notesMasterIdLst>
  <p:sldIdLst>
    <p:sldId id="256" r:id="rId2"/>
    <p:sldId id="261" r:id="rId3"/>
    <p:sldId id="257" r:id="rId4"/>
    <p:sldId id="292" r:id="rId5"/>
    <p:sldId id="284" r:id="rId6"/>
    <p:sldId id="285" r:id="rId7"/>
    <p:sldId id="287" r:id="rId8"/>
    <p:sldId id="288" r:id="rId9"/>
    <p:sldId id="290" r:id="rId10"/>
    <p:sldId id="291" r:id="rId11"/>
    <p:sldId id="273" r:id="rId12"/>
    <p:sldId id="271" r:id="rId13"/>
    <p:sldId id="266" r:id="rId1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02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4EEA4B-01AC-4D84-B37F-9E9A24FE3171}">
  <a:tblStyle styleId="{3C4EEA4B-01AC-4D84-B37F-9E9A24FE31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712"/>
  </p:normalViewPr>
  <p:slideViewPr>
    <p:cSldViewPr snapToGrid="0" snapToObjects="1">
      <p:cViewPr>
        <p:scale>
          <a:sx n="112" d="100"/>
          <a:sy n="112" d="100"/>
        </p:scale>
        <p:origin x="1104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100"/>
            </a:lvl1pPr>
            <a:lvl2pPr lvl="1">
              <a:spcBef>
                <a:spcPts val="0"/>
              </a:spcBef>
              <a:buSzPts val="1400"/>
              <a:buChar char="○"/>
              <a:defRPr sz="1100"/>
            </a:lvl2pPr>
            <a:lvl3pPr lvl="2">
              <a:spcBef>
                <a:spcPts val="0"/>
              </a:spcBef>
              <a:buSzPts val="1400"/>
              <a:buChar char="■"/>
              <a:defRPr sz="1100"/>
            </a:lvl3pPr>
            <a:lvl4pPr lvl="3">
              <a:spcBef>
                <a:spcPts val="0"/>
              </a:spcBef>
              <a:buSzPts val="1400"/>
              <a:buChar char="●"/>
              <a:defRPr sz="1100"/>
            </a:lvl4pPr>
            <a:lvl5pPr lvl="4">
              <a:spcBef>
                <a:spcPts val="0"/>
              </a:spcBef>
              <a:buSzPts val="1400"/>
              <a:buChar char="○"/>
              <a:defRPr sz="1100"/>
            </a:lvl5pPr>
            <a:lvl6pPr lvl="5">
              <a:spcBef>
                <a:spcPts val="0"/>
              </a:spcBef>
              <a:buSzPts val="1400"/>
              <a:buChar char="■"/>
              <a:defRPr sz="1100"/>
            </a:lvl6pPr>
            <a:lvl7pPr lvl="6">
              <a:spcBef>
                <a:spcPts val="0"/>
              </a:spcBef>
              <a:buSzPts val="1400"/>
              <a:buChar char="●"/>
              <a:defRPr sz="1100"/>
            </a:lvl7pPr>
            <a:lvl8pPr lvl="7">
              <a:spcBef>
                <a:spcPts val="0"/>
              </a:spcBef>
              <a:buSzPts val="1400"/>
              <a:buChar char="○"/>
              <a:defRPr sz="1100"/>
            </a:lvl8pPr>
            <a:lvl9pPr lvl="8">
              <a:spcBef>
                <a:spcPts val="0"/>
              </a:spcBef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85730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926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4151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6376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7190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651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075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9866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6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383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9267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8517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1735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3338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721425" y="3785246"/>
            <a:ext cx="5216700" cy="1546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1pPr>
            <a:lvl2pPr lvl="1">
              <a:spcBef>
                <a:spcPts val="0"/>
              </a:spcBef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2pPr>
            <a:lvl3pPr lvl="2">
              <a:spcBef>
                <a:spcPts val="0"/>
              </a:spcBef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3pPr>
            <a:lvl4pPr lvl="3">
              <a:spcBef>
                <a:spcPts val="0"/>
              </a:spcBef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4pPr>
            <a:lvl5pPr lvl="4">
              <a:spcBef>
                <a:spcPts val="0"/>
              </a:spcBef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5pPr>
            <a:lvl6pPr lvl="5">
              <a:spcBef>
                <a:spcPts val="0"/>
              </a:spcBef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6pPr>
            <a:lvl7pPr lvl="6">
              <a:spcBef>
                <a:spcPts val="0"/>
              </a:spcBef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7pPr>
            <a:lvl8pPr lvl="7">
              <a:spcBef>
                <a:spcPts val="0"/>
              </a:spcBef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8pPr>
            <a:lvl9pPr lvl="8">
              <a:spcBef>
                <a:spcPts val="0"/>
              </a:spcBef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9pPr>
          </a:lstStyle>
          <a:p>
            <a:endParaRPr/>
          </a:p>
        </p:txBody>
      </p:sp>
      <p:sp>
        <p:nvSpPr>
          <p:cNvPr id="10" name="Shape 10"/>
          <p:cNvSpPr/>
          <p:nvPr/>
        </p:nvSpPr>
        <p:spPr>
          <a:xfrm>
            <a:off x="5938246" y="3377550"/>
            <a:ext cx="721800" cy="1029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6659861" y="3377550"/>
            <a:ext cx="721800" cy="1029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-1" y="3377550"/>
            <a:ext cx="7218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721425" y="3377550"/>
            <a:ext cx="52167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893700" y="274650"/>
            <a:ext cx="6462600" cy="11430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3600"/>
              <a:buNone/>
              <a:defRPr/>
            </a:lvl1pPr>
            <a:lvl2pPr lvl="1">
              <a:spcBef>
                <a:spcPts val="0"/>
              </a:spcBef>
              <a:buSzPts val="3600"/>
              <a:buNone/>
              <a:defRPr/>
            </a:lvl2pPr>
            <a:lvl3pPr lvl="2">
              <a:spcBef>
                <a:spcPts val="0"/>
              </a:spcBef>
              <a:buSzPts val="3600"/>
              <a:buNone/>
              <a:defRPr/>
            </a:lvl3pPr>
            <a:lvl4pPr lvl="3">
              <a:spcBef>
                <a:spcPts val="0"/>
              </a:spcBef>
              <a:buSzPts val="3600"/>
              <a:buNone/>
              <a:defRPr/>
            </a:lvl4pPr>
            <a:lvl5pPr lvl="4">
              <a:spcBef>
                <a:spcPts val="0"/>
              </a:spcBef>
              <a:buSzPts val="3600"/>
              <a:buNone/>
              <a:defRPr/>
            </a:lvl5pPr>
            <a:lvl6pPr lvl="5">
              <a:spcBef>
                <a:spcPts val="0"/>
              </a:spcBef>
              <a:buSzPts val="3600"/>
              <a:buNone/>
              <a:defRPr/>
            </a:lvl6pPr>
            <a:lvl7pPr lvl="6">
              <a:spcBef>
                <a:spcPts val="0"/>
              </a:spcBef>
              <a:buSzPts val="3600"/>
              <a:buNone/>
              <a:defRPr/>
            </a:lvl7pPr>
            <a:lvl8pPr lvl="7">
              <a:spcBef>
                <a:spcPts val="0"/>
              </a:spcBef>
              <a:buSzPts val="3600"/>
              <a:buNone/>
              <a:defRPr/>
            </a:lvl8pPr>
            <a:lvl9pPr lvl="8">
              <a:spcBef>
                <a:spcPts val="0"/>
              </a:spcBef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893700" y="1831450"/>
            <a:ext cx="6462600" cy="473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3000"/>
              <a:buChar char="▷"/>
              <a:defRPr/>
            </a:lvl1pPr>
            <a:lvl2pPr lvl="1">
              <a:spcBef>
                <a:spcPts val="0"/>
              </a:spcBef>
              <a:buSzPts val="2400"/>
              <a:buChar char="○"/>
              <a:defRPr/>
            </a:lvl2pPr>
            <a:lvl3pPr lvl="2">
              <a:spcBef>
                <a:spcPts val="0"/>
              </a:spcBef>
              <a:buSzPts val="2400"/>
              <a:buChar char="■"/>
              <a:defRPr/>
            </a:lvl3pPr>
            <a:lvl4pPr lvl="3">
              <a:spcBef>
                <a:spcPts val="0"/>
              </a:spcBef>
              <a:buSzPts val="1800"/>
              <a:buChar char="●"/>
              <a:defRPr/>
            </a:lvl4pPr>
            <a:lvl5pPr lvl="4">
              <a:spcBef>
                <a:spcPts val="0"/>
              </a:spcBef>
              <a:buSzPts val="1800"/>
              <a:buChar char="○"/>
              <a:defRPr/>
            </a:lvl5pPr>
            <a:lvl6pPr lvl="5">
              <a:spcBef>
                <a:spcPts val="0"/>
              </a:spcBef>
              <a:buSzPts val="1800"/>
              <a:buChar char="■"/>
              <a:defRPr/>
            </a:lvl6pPr>
            <a:lvl7pPr lvl="6">
              <a:spcBef>
                <a:spcPts val="0"/>
              </a:spcBef>
              <a:buSzPts val="1800"/>
              <a:buChar char="●"/>
              <a:defRPr/>
            </a:lvl7pPr>
            <a:lvl8pPr lvl="7">
              <a:spcBef>
                <a:spcPts val="0"/>
              </a:spcBef>
              <a:buSzPts val="1800"/>
              <a:buChar char="○"/>
              <a:defRPr/>
            </a:lvl8pPr>
            <a:lvl9pPr lvl="8">
              <a:spcBef>
                <a:spcPts val="0"/>
              </a:spcBef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" name="Shape 31"/>
          <p:cNvSpPr/>
          <p:nvPr/>
        </p:nvSpPr>
        <p:spPr>
          <a:xfrm>
            <a:off x="7356366" y="6755100"/>
            <a:ext cx="893700" cy="1029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" name="Shape 32"/>
          <p:cNvSpPr/>
          <p:nvPr/>
        </p:nvSpPr>
        <p:spPr>
          <a:xfrm>
            <a:off x="8250312" y="6755100"/>
            <a:ext cx="893700" cy="1029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0" y="6755100"/>
            <a:ext cx="8937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/>
          <p:nvPr/>
        </p:nvSpPr>
        <p:spPr>
          <a:xfrm>
            <a:off x="893710" y="6755100"/>
            <a:ext cx="64626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893700" y="274650"/>
            <a:ext cx="6462600" cy="11430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3600"/>
              <a:buNone/>
              <a:defRPr/>
            </a:lvl1pPr>
            <a:lvl2pPr lvl="1">
              <a:spcBef>
                <a:spcPts val="0"/>
              </a:spcBef>
              <a:buSzPts val="3600"/>
              <a:buNone/>
              <a:defRPr/>
            </a:lvl2pPr>
            <a:lvl3pPr lvl="2">
              <a:spcBef>
                <a:spcPts val="0"/>
              </a:spcBef>
              <a:buSzPts val="3600"/>
              <a:buNone/>
              <a:defRPr/>
            </a:lvl3pPr>
            <a:lvl4pPr lvl="3">
              <a:spcBef>
                <a:spcPts val="0"/>
              </a:spcBef>
              <a:buSzPts val="3600"/>
              <a:buNone/>
              <a:defRPr/>
            </a:lvl4pPr>
            <a:lvl5pPr lvl="4">
              <a:spcBef>
                <a:spcPts val="0"/>
              </a:spcBef>
              <a:buSzPts val="3600"/>
              <a:buNone/>
              <a:defRPr/>
            </a:lvl5pPr>
            <a:lvl6pPr lvl="5">
              <a:spcBef>
                <a:spcPts val="0"/>
              </a:spcBef>
              <a:buSzPts val="3600"/>
              <a:buNone/>
              <a:defRPr/>
            </a:lvl6pPr>
            <a:lvl7pPr lvl="6">
              <a:spcBef>
                <a:spcPts val="0"/>
              </a:spcBef>
              <a:buSzPts val="3600"/>
              <a:buNone/>
              <a:defRPr/>
            </a:lvl7pPr>
            <a:lvl8pPr lvl="7">
              <a:spcBef>
                <a:spcPts val="0"/>
              </a:spcBef>
              <a:buSzPts val="3600"/>
              <a:buNone/>
              <a:defRPr/>
            </a:lvl8pPr>
            <a:lvl9pPr lvl="8">
              <a:spcBef>
                <a:spcPts val="0"/>
              </a:spcBef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893625" y="1600200"/>
            <a:ext cx="3136800" cy="4967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▷"/>
              <a:defRPr sz="1800"/>
            </a:lvl1pPr>
            <a:lvl2pPr lvl="1">
              <a:spcBef>
                <a:spcPts val="0"/>
              </a:spcBef>
              <a:buSzPts val="1800"/>
              <a:buChar char="○"/>
              <a:defRPr sz="1800"/>
            </a:lvl2pPr>
            <a:lvl3pPr lvl="2">
              <a:spcBef>
                <a:spcPts val="0"/>
              </a:spcBef>
              <a:buSzPts val="1800"/>
              <a:buChar char="■"/>
              <a:defRPr sz="1800"/>
            </a:lvl3pPr>
            <a:lvl4pPr lvl="3">
              <a:spcBef>
                <a:spcPts val="0"/>
              </a:spcBef>
              <a:buSzPts val="1800"/>
              <a:buChar char="●"/>
              <a:defRPr/>
            </a:lvl4pPr>
            <a:lvl5pPr lvl="4">
              <a:spcBef>
                <a:spcPts val="0"/>
              </a:spcBef>
              <a:buSzPts val="1800"/>
              <a:buChar char="○"/>
              <a:defRPr/>
            </a:lvl5pPr>
            <a:lvl6pPr lvl="5">
              <a:spcBef>
                <a:spcPts val="0"/>
              </a:spcBef>
              <a:buSzPts val="1800"/>
              <a:buChar char="■"/>
              <a:defRPr/>
            </a:lvl6pPr>
            <a:lvl7pPr lvl="6">
              <a:spcBef>
                <a:spcPts val="0"/>
              </a:spcBef>
              <a:buSzPts val="1800"/>
              <a:buChar char="●"/>
              <a:defRPr/>
            </a:lvl7pPr>
            <a:lvl8pPr lvl="7">
              <a:spcBef>
                <a:spcPts val="0"/>
              </a:spcBef>
              <a:buSzPts val="1800"/>
              <a:buChar char="○"/>
              <a:defRPr/>
            </a:lvl8pPr>
            <a:lvl9pPr lvl="8">
              <a:spcBef>
                <a:spcPts val="0"/>
              </a:spcBef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219456" y="1600200"/>
            <a:ext cx="3136800" cy="4967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▷"/>
              <a:defRPr sz="1800"/>
            </a:lvl1pPr>
            <a:lvl2pPr lvl="1">
              <a:spcBef>
                <a:spcPts val="0"/>
              </a:spcBef>
              <a:buSzPts val="1800"/>
              <a:buChar char="○"/>
              <a:defRPr sz="1800"/>
            </a:lvl2pPr>
            <a:lvl3pPr lvl="2">
              <a:spcBef>
                <a:spcPts val="0"/>
              </a:spcBef>
              <a:buSzPts val="1800"/>
              <a:buChar char="■"/>
              <a:defRPr sz="1800"/>
            </a:lvl3pPr>
            <a:lvl4pPr lvl="3">
              <a:spcBef>
                <a:spcPts val="0"/>
              </a:spcBef>
              <a:buSzPts val="1800"/>
              <a:buChar char="●"/>
              <a:defRPr/>
            </a:lvl4pPr>
            <a:lvl5pPr lvl="4">
              <a:spcBef>
                <a:spcPts val="0"/>
              </a:spcBef>
              <a:buSzPts val="1800"/>
              <a:buChar char="○"/>
              <a:defRPr/>
            </a:lvl5pPr>
            <a:lvl6pPr lvl="5">
              <a:spcBef>
                <a:spcPts val="0"/>
              </a:spcBef>
              <a:buSzPts val="1800"/>
              <a:buChar char="■"/>
              <a:defRPr/>
            </a:lvl6pPr>
            <a:lvl7pPr lvl="6">
              <a:spcBef>
                <a:spcPts val="0"/>
              </a:spcBef>
              <a:buSzPts val="1800"/>
              <a:buChar char="●"/>
              <a:defRPr/>
            </a:lvl7pPr>
            <a:lvl8pPr lvl="7">
              <a:spcBef>
                <a:spcPts val="0"/>
              </a:spcBef>
              <a:buSzPts val="1800"/>
              <a:buChar char="○"/>
              <a:defRPr/>
            </a:lvl8pPr>
            <a:lvl9pPr lvl="8">
              <a:spcBef>
                <a:spcPts val="0"/>
              </a:spcBef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9" name="Shape 39"/>
          <p:cNvSpPr/>
          <p:nvPr/>
        </p:nvSpPr>
        <p:spPr>
          <a:xfrm>
            <a:off x="7356366" y="6755100"/>
            <a:ext cx="893700" cy="1029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" name="Shape 40"/>
          <p:cNvSpPr/>
          <p:nvPr/>
        </p:nvSpPr>
        <p:spPr>
          <a:xfrm>
            <a:off x="8250312" y="6755100"/>
            <a:ext cx="893700" cy="1029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" name="Shape 41"/>
          <p:cNvSpPr/>
          <p:nvPr/>
        </p:nvSpPr>
        <p:spPr>
          <a:xfrm>
            <a:off x="0" y="6755100"/>
            <a:ext cx="8937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" name="Shape 42"/>
          <p:cNvSpPr/>
          <p:nvPr/>
        </p:nvSpPr>
        <p:spPr>
          <a:xfrm>
            <a:off x="893710" y="6755100"/>
            <a:ext cx="64626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893700" y="274650"/>
            <a:ext cx="6462600" cy="11430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SzPts val="3600"/>
              <a:buNone/>
              <a:defRPr/>
            </a:lvl1pPr>
            <a:lvl2pPr lvl="1" rtl="0">
              <a:spcBef>
                <a:spcPts val="0"/>
              </a:spcBef>
              <a:buSzPts val="3600"/>
              <a:buNone/>
              <a:defRPr/>
            </a:lvl2pPr>
            <a:lvl3pPr lvl="2" rtl="0">
              <a:spcBef>
                <a:spcPts val="0"/>
              </a:spcBef>
              <a:buSzPts val="3600"/>
              <a:buNone/>
              <a:defRPr/>
            </a:lvl3pPr>
            <a:lvl4pPr lvl="3" rtl="0">
              <a:spcBef>
                <a:spcPts val="0"/>
              </a:spcBef>
              <a:buSzPts val="3600"/>
              <a:buNone/>
              <a:defRPr/>
            </a:lvl4pPr>
            <a:lvl5pPr lvl="4" rtl="0">
              <a:spcBef>
                <a:spcPts val="0"/>
              </a:spcBef>
              <a:buSzPts val="3600"/>
              <a:buNone/>
              <a:defRPr/>
            </a:lvl5pPr>
            <a:lvl6pPr lvl="5" rtl="0">
              <a:spcBef>
                <a:spcPts val="0"/>
              </a:spcBef>
              <a:buSzPts val="3600"/>
              <a:buNone/>
              <a:defRPr/>
            </a:lvl6pPr>
            <a:lvl7pPr lvl="6" rtl="0">
              <a:spcBef>
                <a:spcPts val="0"/>
              </a:spcBef>
              <a:buSzPts val="3600"/>
              <a:buNone/>
              <a:defRPr/>
            </a:lvl7pPr>
            <a:lvl8pPr lvl="7" rtl="0">
              <a:spcBef>
                <a:spcPts val="0"/>
              </a:spcBef>
              <a:buSzPts val="3600"/>
              <a:buNone/>
              <a:defRPr/>
            </a:lvl8pPr>
            <a:lvl9pPr lvl="8" rtl="0">
              <a:spcBef>
                <a:spcPts val="0"/>
              </a:spcBef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893700" y="1600200"/>
            <a:ext cx="2371200" cy="4967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400"/>
              <a:buChar char="▷"/>
              <a:defRPr sz="1400"/>
            </a:lvl1pPr>
            <a:lvl2pPr lvl="1" rtl="0">
              <a:spcBef>
                <a:spcPts val="0"/>
              </a:spcBef>
              <a:buSzPts val="1400"/>
              <a:buChar char="○"/>
              <a:defRPr sz="1400"/>
            </a:lvl2pPr>
            <a:lvl3pPr lvl="2" rtl="0">
              <a:spcBef>
                <a:spcPts val="0"/>
              </a:spcBef>
              <a:buSzPts val="1400"/>
              <a:buChar char="■"/>
              <a:defRPr sz="1400"/>
            </a:lvl3pPr>
            <a:lvl4pPr lvl="3" rtl="0">
              <a:spcBef>
                <a:spcPts val="0"/>
              </a:spcBef>
              <a:buSzPts val="1400"/>
              <a:buChar char="●"/>
              <a:defRPr sz="1400"/>
            </a:lvl4pPr>
            <a:lvl5pPr lvl="4" rtl="0">
              <a:spcBef>
                <a:spcPts val="0"/>
              </a:spcBef>
              <a:buSzPts val="1400"/>
              <a:buChar char="○"/>
              <a:defRPr sz="1400"/>
            </a:lvl5pPr>
            <a:lvl6pPr lvl="5" rtl="0">
              <a:spcBef>
                <a:spcPts val="0"/>
              </a:spcBef>
              <a:buSzPts val="1400"/>
              <a:buChar char="■"/>
              <a:defRPr sz="1400"/>
            </a:lvl6pPr>
            <a:lvl7pPr lvl="6" rtl="0">
              <a:spcBef>
                <a:spcPts val="0"/>
              </a:spcBef>
              <a:buSzPts val="1400"/>
              <a:buChar char="●"/>
              <a:defRPr sz="1400"/>
            </a:lvl7pPr>
            <a:lvl8pPr lvl="7" rtl="0">
              <a:spcBef>
                <a:spcPts val="0"/>
              </a:spcBef>
              <a:buSzPts val="1400"/>
              <a:buChar char="○"/>
              <a:defRPr sz="1400"/>
            </a:lvl8pPr>
            <a:lvl9pPr lvl="8" rtl="0">
              <a:spcBef>
                <a:spcPts val="0"/>
              </a:spcBef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3386404" y="1600200"/>
            <a:ext cx="2371200" cy="4967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400"/>
              <a:buChar char="▷"/>
              <a:defRPr sz="1400"/>
            </a:lvl1pPr>
            <a:lvl2pPr lvl="1" rtl="0">
              <a:spcBef>
                <a:spcPts val="0"/>
              </a:spcBef>
              <a:buSzPts val="1400"/>
              <a:buChar char="○"/>
              <a:defRPr sz="1400"/>
            </a:lvl2pPr>
            <a:lvl3pPr lvl="2" rtl="0">
              <a:spcBef>
                <a:spcPts val="0"/>
              </a:spcBef>
              <a:buSzPts val="1400"/>
              <a:buChar char="■"/>
              <a:defRPr sz="1400"/>
            </a:lvl3pPr>
            <a:lvl4pPr lvl="3" rtl="0">
              <a:spcBef>
                <a:spcPts val="0"/>
              </a:spcBef>
              <a:buSzPts val="1400"/>
              <a:buChar char="●"/>
              <a:defRPr sz="1400"/>
            </a:lvl4pPr>
            <a:lvl5pPr lvl="4" rtl="0">
              <a:spcBef>
                <a:spcPts val="0"/>
              </a:spcBef>
              <a:buSzPts val="1400"/>
              <a:buChar char="○"/>
              <a:defRPr sz="1400"/>
            </a:lvl5pPr>
            <a:lvl6pPr lvl="5" rtl="0">
              <a:spcBef>
                <a:spcPts val="0"/>
              </a:spcBef>
              <a:buSzPts val="1400"/>
              <a:buChar char="■"/>
              <a:defRPr sz="1400"/>
            </a:lvl6pPr>
            <a:lvl7pPr lvl="6" rtl="0">
              <a:spcBef>
                <a:spcPts val="0"/>
              </a:spcBef>
              <a:buSzPts val="1400"/>
              <a:buChar char="●"/>
              <a:defRPr sz="1400"/>
            </a:lvl7pPr>
            <a:lvl8pPr lvl="7" rtl="0">
              <a:spcBef>
                <a:spcPts val="0"/>
              </a:spcBef>
              <a:buSzPts val="1400"/>
              <a:buChar char="○"/>
              <a:defRPr sz="1400"/>
            </a:lvl8pPr>
            <a:lvl9pPr lvl="8" rtl="0">
              <a:spcBef>
                <a:spcPts val="0"/>
              </a:spcBef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5879107" y="1600200"/>
            <a:ext cx="2371200" cy="4967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ts val="1400"/>
              <a:buChar char="▷"/>
              <a:defRPr sz="1400"/>
            </a:lvl1pPr>
            <a:lvl2pPr lvl="1" rtl="0">
              <a:spcBef>
                <a:spcPts val="0"/>
              </a:spcBef>
              <a:buSzPts val="1400"/>
              <a:buChar char="○"/>
              <a:defRPr sz="1400"/>
            </a:lvl2pPr>
            <a:lvl3pPr lvl="2" rtl="0">
              <a:spcBef>
                <a:spcPts val="0"/>
              </a:spcBef>
              <a:buSzPts val="1400"/>
              <a:buChar char="■"/>
              <a:defRPr sz="1400"/>
            </a:lvl3pPr>
            <a:lvl4pPr lvl="3" rtl="0">
              <a:spcBef>
                <a:spcPts val="0"/>
              </a:spcBef>
              <a:buSzPts val="1400"/>
              <a:buChar char="●"/>
              <a:defRPr sz="1400"/>
            </a:lvl4pPr>
            <a:lvl5pPr lvl="4" rtl="0">
              <a:spcBef>
                <a:spcPts val="0"/>
              </a:spcBef>
              <a:buSzPts val="1400"/>
              <a:buChar char="○"/>
              <a:defRPr sz="1400"/>
            </a:lvl5pPr>
            <a:lvl6pPr lvl="5" rtl="0">
              <a:spcBef>
                <a:spcPts val="0"/>
              </a:spcBef>
              <a:buSzPts val="1400"/>
              <a:buChar char="■"/>
              <a:defRPr sz="1400"/>
            </a:lvl6pPr>
            <a:lvl7pPr lvl="6" rtl="0">
              <a:spcBef>
                <a:spcPts val="0"/>
              </a:spcBef>
              <a:buSzPts val="1400"/>
              <a:buChar char="●"/>
              <a:defRPr sz="1400"/>
            </a:lvl7pPr>
            <a:lvl8pPr lvl="7" rtl="0">
              <a:spcBef>
                <a:spcPts val="0"/>
              </a:spcBef>
              <a:buSzPts val="1400"/>
              <a:buChar char="○"/>
              <a:defRPr sz="1400"/>
            </a:lvl8pPr>
            <a:lvl9pPr lvl="8" rtl="0">
              <a:spcBef>
                <a:spcPts val="0"/>
              </a:spcBef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8" name="Shape 48"/>
          <p:cNvSpPr/>
          <p:nvPr/>
        </p:nvSpPr>
        <p:spPr>
          <a:xfrm>
            <a:off x="7356366" y="6755100"/>
            <a:ext cx="893700" cy="1029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" name="Shape 49"/>
          <p:cNvSpPr/>
          <p:nvPr/>
        </p:nvSpPr>
        <p:spPr>
          <a:xfrm>
            <a:off x="8250312" y="6755100"/>
            <a:ext cx="893700" cy="1029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" name="Shape 50"/>
          <p:cNvSpPr/>
          <p:nvPr/>
        </p:nvSpPr>
        <p:spPr>
          <a:xfrm>
            <a:off x="0" y="6755100"/>
            <a:ext cx="8937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" name="Shape 51"/>
          <p:cNvSpPr/>
          <p:nvPr/>
        </p:nvSpPr>
        <p:spPr>
          <a:xfrm>
            <a:off x="893710" y="6755100"/>
            <a:ext cx="64626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893700" y="274650"/>
            <a:ext cx="6462600" cy="11430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3600"/>
              <a:buNone/>
              <a:defRPr/>
            </a:lvl1pPr>
            <a:lvl2pPr lvl="1">
              <a:spcBef>
                <a:spcPts val="0"/>
              </a:spcBef>
              <a:buSzPts val="3600"/>
              <a:buNone/>
              <a:defRPr/>
            </a:lvl2pPr>
            <a:lvl3pPr lvl="2">
              <a:spcBef>
                <a:spcPts val="0"/>
              </a:spcBef>
              <a:buSzPts val="3600"/>
              <a:buNone/>
              <a:defRPr/>
            </a:lvl3pPr>
            <a:lvl4pPr lvl="3">
              <a:spcBef>
                <a:spcPts val="0"/>
              </a:spcBef>
              <a:buSzPts val="3600"/>
              <a:buNone/>
              <a:defRPr/>
            </a:lvl4pPr>
            <a:lvl5pPr lvl="4">
              <a:spcBef>
                <a:spcPts val="0"/>
              </a:spcBef>
              <a:buSzPts val="3600"/>
              <a:buNone/>
              <a:defRPr/>
            </a:lvl5pPr>
            <a:lvl6pPr lvl="5">
              <a:spcBef>
                <a:spcPts val="0"/>
              </a:spcBef>
              <a:buSzPts val="3600"/>
              <a:buNone/>
              <a:defRPr/>
            </a:lvl6pPr>
            <a:lvl7pPr lvl="6">
              <a:spcBef>
                <a:spcPts val="0"/>
              </a:spcBef>
              <a:buSzPts val="3600"/>
              <a:buNone/>
              <a:defRPr/>
            </a:lvl7pPr>
            <a:lvl8pPr lvl="7">
              <a:spcBef>
                <a:spcPts val="0"/>
              </a:spcBef>
              <a:buSzPts val="3600"/>
              <a:buNone/>
              <a:defRPr/>
            </a:lvl8pPr>
            <a:lvl9pPr lvl="8">
              <a:spcBef>
                <a:spcPts val="0"/>
              </a:spcBef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4" name="Shape 54"/>
          <p:cNvSpPr/>
          <p:nvPr/>
        </p:nvSpPr>
        <p:spPr>
          <a:xfrm>
            <a:off x="7356366" y="6755100"/>
            <a:ext cx="893700" cy="1029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8250312" y="6755100"/>
            <a:ext cx="893700" cy="1029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0" y="6755100"/>
            <a:ext cx="8937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" name="Shape 57"/>
          <p:cNvSpPr/>
          <p:nvPr/>
        </p:nvSpPr>
        <p:spPr>
          <a:xfrm>
            <a:off x="893710" y="6755100"/>
            <a:ext cx="64626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7356366" y="6755100"/>
            <a:ext cx="893700" cy="1029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8250312" y="6755100"/>
            <a:ext cx="893700" cy="1029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0" y="6755100"/>
            <a:ext cx="8937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8" name="Shape 68"/>
          <p:cNvSpPr/>
          <p:nvPr/>
        </p:nvSpPr>
        <p:spPr>
          <a:xfrm>
            <a:off x="893710" y="6755100"/>
            <a:ext cx="64626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93700" y="274650"/>
            <a:ext cx="6462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93700" y="1831450"/>
            <a:ext cx="6462600" cy="473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677480"/>
              </a:buClr>
              <a:buSzPts val="3000"/>
              <a:buFont typeface="Lato"/>
              <a:buChar char="▷"/>
              <a:defRPr sz="30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480"/>
              </a:spcBef>
              <a:buClr>
                <a:srgbClr val="677480"/>
              </a:buClr>
              <a:buSzPts val="2400"/>
              <a:buFont typeface="Lato"/>
              <a:buChar char="○"/>
              <a:defRPr sz="24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480"/>
              </a:spcBef>
              <a:buClr>
                <a:srgbClr val="677480"/>
              </a:buClr>
              <a:buSzPts val="2400"/>
              <a:buFont typeface="Lato"/>
              <a:buChar char="■"/>
              <a:defRPr sz="24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360"/>
              </a:spcBef>
              <a:buClr>
                <a:srgbClr val="677480"/>
              </a:buClr>
              <a:buSzPts val="1800"/>
              <a:buFont typeface="Lato"/>
              <a:buChar char="●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360"/>
              </a:spcBef>
              <a:buClr>
                <a:srgbClr val="677480"/>
              </a:buClr>
              <a:buSzPts val="1800"/>
              <a:buFont typeface="Lato"/>
              <a:buChar char="○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360"/>
              </a:spcBef>
              <a:buClr>
                <a:srgbClr val="677480"/>
              </a:buClr>
              <a:buSzPts val="1800"/>
              <a:buFont typeface="Lato"/>
              <a:buChar char="■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360"/>
              </a:spcBef>
              <a:buClr>
                <a:srgbClr val="677480"/>
              </a:buClr>
              <a:buSzPts val="1800"/>
              <a:buFont typeface="Lato"/>
              <a:buChar char="●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360"/>
              </a:spcBef>
              <a:buClr>
                <a:srgbClr val="677480"/>
              </a:buClr>
              <a:buSzPts val="1800"/>
              <a:buFont typeface="Lato"/>
              <a:buChar char="○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360"/>
              </a:spcBef>
              <a:buClr>
                <a:srgbClr val="677480"/>
              </a:buClr>
              <a:buSzPts val="1800"/>
              <a:buFont typeface="Lato"/>
              <a:buChar char="■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6" r:id="rId6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hyperlink" Target="https://data.oecd.org/pop/elderly-population.htm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ctrTitle"/>
          </p:nvPr>
        </p:nvSpPr>
        <p:spPr>
          <a:xfrm>
            <a:off x="721425" y="3785246"/>
            <a:ext cx="5216700" cy="1546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fr-FR" sz="2400" dirty="0"/>
              <a:t>Population </a:t>
            </a:r>
            <a:r>
              <a:rPr lang="fr-FR" sz="2400" dirty="0" err="1"/>
              <a:t>Ageing</a:t>
            </a:r>
            <a:r>
              <a:rPr lang="fr-FR" sz="2400" dirty="0"/>
              <a:t>, the Structure of Financial </a:t>
            </a:r>
            <a:r>
              <a:rPr lang="fr-FR" sz="2400" dirty="0" err="1"/>
              <a:t>Markets</a:t>
            </a:r>
            <a:r>
              <a:rPr lang="fr-FR" sz="2400" dirty="0"/>
              <a:t> and Policy </a:t>
            </a:r>
            <a:r>
              <a:rPr lang="fr-FR" sz="2400" dirty="0" smtClean="0"/>
              <a:t>Implications </a:t>
            </a:r>
            <a:r>
              <a:rPr lang="fr-FR" sz="2400" b="1" dirty="0" smtClean="0"/>
              <a:t/>
            </a:r>
            <a:br>
              <a:rPr lang="fr-FR" sz="2400" b="1" dirty="0" smtClean="0"/>
            </a:br>
            <a:r>
              <a:rPr lang="fr-FR" sz="1200" dirty="0"/>
              <a:t>W Todd </a:t>
            </a:r>
            <a:r>
              <a:rPr lang="fr-FR" sz="1200" dirty="0" err="1"/>
              <a:t>Groome</a:t>
            </a:r>
            <a:r>
              <a:rPr lang="fr-FR" sz="1200" dirty="0"/>
              <a:t>, Nicolas </a:t>
            </a:r>
            <a:r>
              <a:rPr lang="fr-FR" sz="1200" dirty="0" err="1"/>
              <a:t>Blancher</a:t>
            </a:r>
            <a:r>
              <a:rPr lang="fr-FR" sz="1200" dirty="0"/>
              <a:t>, </a:t>
            </a:r>
            <a:r>
              <a:rPr lang="fr-FR" sz="1200" dirty="0" err="1"/>
              <a:t>Parmeshwar</a:t>
            </a:r>
            <a:r>
              <a:rPr lang="fr-FR" sz="1200" dirty="0"/>
              <a:t> </a:t>
            </a:r>
            <a:r>
              <a:rPr lang="fr-FR" sz="1200" dirty="0" err="1"/>
              <a:t>Ramlogan</a:t>
            </a:r>
            <a:r>
              <a:rPr lang="fr-FR" sz="1200" dirty="0"/>
              <a:t> and </a:t>
            </a:r>
            <a:r>
              <a:rPr lang="fr-FR" sz="1200" dirty="0" err="1"/>
              <a:t>Oksana</a:t>
            </a:r>
            <a:r>
              <a:rPr lang="fr-FR" sz="1200" dirty="0"/>
              <a:t> </a:t>
            </a:r>
            <a:r>
              <a:rPr lang="fr-FR" sz="1200" dirty="0" err="1"/>
              <a:t>Khadarina</a:t>
            </a:r>
            <a:r>
              <a:rPr lang="fr-FR" sz="1200" dirty="0"/>
              <a:t> </a:t>
            </a:r>
            <a:r>
              <a:rPr lang="fr-FR" sz="1200" dirty="0" smtClean="0"/>
              <a:t>(2006)</a:t>
            </a:r>
            <a:br>
              <a:rPr lang="fr-FR" sz="1200" dirty="0" smtClean="0"/>
            </a:br>
            <a:r>
              <a:rPr lang="fr-FR" sz="1200" dirty="0"/>
              <a:t/>
            </a:r>
            <a:br>
              <a:rPr lang="fr-FR" sz="1200" dirty="0"/>
            </a:br>
            <a:endParaRPr lang="fr-FR" sz="1200" dirty="0"/>
          </a:p>
        </p:txBody>
      </p:sp>
      <p:sp>
        <p:nvSpPr>
          <p:cNvPr id="3" name="ZoneTexte 2"/>
          <p:cNvSpPr txBox="1"/>
          <p:nvPr/>
        </p:nvSpPr>
        <p:spPr>
          <a:xfrm>
            <a:off x="5649238" y="5331746"/>
            <a:ext cx="21043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rPr>
              <a:t>Louise </a:t>
            </a:r>
            <a:r>
              <a:rPr lang="fr-FR" dirty="0" err="1" smtClean="0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rPr>
              <a:t>Delfosse</a:t>
            </a:r>
            <a:r>
              <a:rPr lang="fr-FR" dirty="0" smtClean="0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  <a:p>
            <a:r>
              <a:rPr lang="fr-FR" dirty="0" smtClean="0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rPr>
              <a:t>Victoria Schmidt-</a:t>
            </a:r>
            <a:r>
              <a:rPr lang="fr-FR" dirty="0" err="1" smtClean="0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rPr>
              <a:t>Scharff</a:t>
            </a:r>
            <a:r>
              <a:rPr lang="fr-FR" dirty="0" smtClean="0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  <a:p>
            <a:r>
              <a:rPr lang="fr-FR" dirty="0" smtClean="0">
                <a:solidFill>
                  <a:srgbClr val="2185C5"/>
                </a:solidFill>
                <a:latin typeface="Raleway"/>
                <a:ea typeface="Raleway"/>
                <a:cs typeface="Raleway"/>
                <a:sym typeface="Raleway"/>
              </a:rPr>
              <a:t>2017-2018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125" y="224890"/>
            <a:ext cx="2968668" cy="1320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893700" y="579450"/>
            <a:ext cx="8250300" cy="11430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nl-BE" sz="4800" dirty="0" smtClean="0"/>
              <a:t>The government as</a:t>
            </a:r>
            <a:br>
              <a:rPr lang="nl-BE" sz="4800" dirty="0" smtClean="0"/>
            </a:br>
            <a:r>
              <a:rPr lang="nl-BE" sz="4800" dirty="0" smtClean="0"/>
              <a:t> risk manager</a:t>
            </a:r>
            <a:endParaRPr lang="en" sz="48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707" y="224891"/>
            <a:ext cx="1550085" cy="689510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idx="2"/>
          </p:nvPr>
        </p:nvSpPr>
        <p:spPr>
          <a:xfrm>
            <a:off x="5018849" y="2103390"/>
            <a:ext cx="3604645" cy="4122255"/>
          </a:xfrm>
        </p:spPr>
        <p:txBody>
          <a:bodyPr/>
          <a:lstStyle/>
          <a:p>
            <a:pPr>
              <a:buNone/>
            </a:pPr>
            <a:r>
              <a:rPr lang="en-GB" sz="1800" b="1" dirty="0" smtClean="0">
                <a:solidFill>
                  <a:srgbClr val="F20253"/>
                </a:solidFill>
              </a:rPr>
              <a:t>Being the insurer of last resort </a:t>
            </a:r>
          </a:p>
          <a:p>
            <a:pPr>
              <a:buNone/>
            </a:pPr>
            <a:endParaRPr lang="en-GB" sz="1600" b="1" dirty="0" smtClean="0">
              <a:solidFill>
                <a:srgbClr val="F20253"/>
              </a:solidFill>
            </a:endParaRPr>
          </a:p>
          <a:p>
            <a:pPr>
              <a:buNone/>
            </a:pPr>
            <a:endParaRPr lang="en-GB" sz="1600" b="1" dirty="0" smtClean="0">
              <a:solidFill>
                <a:srgbClr val="F20253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1600" dirty="0" smtClean="0">
                <a:solidFill>
                  <a:schemeClr val="bg2"/>
                </a:solidFill>
              </a:rPr>
              <a:t>Providing solutions when markets are unable. </a:t>
            </a:r>
          </a:p>
          <a:p>
            <a:pPr marL="285750" indent="-285750">
              <a:buFontTx/>
              <a:buChar char="-"/>
            </a:pPr>
            <a:endParaRPr lang="en-GB" sz="1600" dirty="0" smtClean="0">
              <a:solidFill>
                <a:schemeClr val="bg2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1600" dirty="0" smtClean="0">
                <a:solidFill>
                  <a:schemeClr val="bg2"/>
                </a:solidFill>
              </a:rPr>
              <a:t>Acquire a portion of longevity exposure.</a:t>
            </a:r>
          </a:p>
          <a:p>
            <a:pPr marL="285750" indent="-285750">
              <a:buFontTx/>
              <a:buChar char="-"/>
            </a:pPr>
            <a:endParaRPr lang="en-GB" sz="1600" dirty="0" smtClean="0">
              <a:solidFill>
                <a:schemeClr val="bg2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1600" dirty="0" smtClean="0">
                <a:solidFill>
                  <a:schemeClr val="bg2"/>
                </a:solidFill>
              </a:rPr>
              <a:t>Government actions should be part of a comprehensive strategy.</a:t>
            </a:r>
          </a:p>
          <a:p>
            <a:pPr>
              <a:buNone/>
            </a:pPr>
            <a:r>
              <a:rPr lang="en-GB" sz="1600" dirty="0" smtClean="0">
                <a:solidFill>
                  <a:schemeClr val="bg2"/>
                </a:solidFill>
              </a:rPr>
              <a:t> </a:t>
            </a:r>
            <a:endParaRPr lang="en-GB" sz="1600" dirty="0">
              <a:solidFill>
                <a:schemeClr val="bg2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37365" y="2103390"/>
            <a:ext cx="3572260" cy="3995646"/>
          </a:xfrm>
        </p:spPr>
        <p:txBody>
          <a:bodyPr/>
          <a:lstStyle/>
          <a:p>
            <a:pPr>
              <a:buNone/>
            </a:pPr>
            <a:r>
              <a:rPr lang="en-GB" sz="1800" b="1" dirty="0" smtClean="0">
                <a:solidFill>
                  <a:srgbClr val="F20253"/>
                </a:solidFill>
              </a:rPr>
              <a:t>Encouraging the private sector to address incomplete markets </a:t>
            </a:r>
          </a:p>
          <a:p>
            <a:pPr>
              <a:buNone/>
            </a:pPr>
            <a:endParaRPr lang="en-GB" sz="1600" b="1" dirty="0" smtClean="0">
              <a:solidFill>
                <a:srgbClr val="F20253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1600" dirty="0" smtClean="0">
                <a:solidFill>
                  <a:schemeClr val="bg2"/>
                </a:solidFill>
              </a:rPr>
              <a:t>Stimulate the creation of new products that are more simple for the households. </a:t>
            </a:r>
          </a:p>
          <a:p>
            <a:pPr marL="285750" indent="-285750">
              <a:buFontTx/>
              <a:buChar char="-"/>
            </a:pPr>
            <a:endParaRPr lang="en-GB" sz="1600" dirty="0" smtClean="0">
              <a:solidFill>
                <a:schemeClr val="bg2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1600" dirty="0" smtClean="0">
                <a:solidFill>
                  <a:schemeClr val="bg2"/>
                </a:solidFill>
              </a:rPr>
              <a:t>Accounting changes to provide more useful information for investors.</a:t>
            </a:r>
          </a:p>
          <a:p>
            <a:pPr marL="285750" indent="-285750">
              <a:buFontTx/>
              <a:buChar char="-"/>
            </a:pPr>
            <a:endParaRPr lang="en-GB" sz="1600" dirty="0" smtClean="0">
              <a:solidFill>
                <a:schemeClr val="bg2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1600" dirty="0" smtClean="0">
                <a:solidFill>
                  <a:schemeClr val="bg2"/>
                </a:solidFill>
              </a:rPr>
              <a:t>Providing tax incentives for long term saving.</a:t>
            </a:r>
          </a:p>
          <a:p>
            <a:pPr marL="285750" indent="-285750">
              <a:buFontTx/>
              <a:buChar char="-"/>
            </a:pPr>
            <a:endParaRPr lang="en-GB" sz="1600" dirty="0" smtClean="0">
              <a:solidFill>
                <a:schemeClr val="bg2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1600" dirty="0" smtClean="0">
                <a:solidFill>
                  <a:schemeClr val="bg2"/>
                </a:solidFill>
              </a:rPr>
              <a:t>Compulsory rules e.g. health </a:t>
            </a:r>
            <a:r>
              <a:rPr lang="en-GB" sz="1600" dirty="0">
                <a:solidFill>
                  <a:schemeClr val="bg2"/>
                </a:solidFill>
              </a:rPr>
              <a:t>c</a:t>
            </a:r>
            <a:r>
              <a:rPr lang="en-GB" sz="1600" dirty="0" smtClean="0">
                <a:solidFill>
                  <a:schemeClr val="bg2"/>
                </a:solidFill>
              </a:rPr>
              <a:t>are coverage.</a:t>
            </a:r>
            <a:endParaRPr lang="en-GB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07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893700" y="274650"/>
            <a:ext cx="6462600" cy="11430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l-BE" sz="6000" dirty="0" smtClean="0"/>
              <a:t>Conclusion</a:t>
            </a:r>
            <a:endParaRPr lang="en" sz="6000" dirty="0"/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893700" y="2514600"/>
            <a:ext cx="2491200" cy="1740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l-BE" b="1" dirty="0" smtClean="0"/>
              <a:t>Ageing Population</a:t>
            </a:r>
          </a:p>
          <a:p>
            <a:pPr lvl="0" rtl="0">
              <a:spcBef>
                <a:spcPts val="0"/>
              </a:spcBef>
              <a:buNone/>
            </a:pPr>
            <a:endParaRPr lang="nl-BE" b="1" dirty="0"/>
          </a:p>
          <a:p>
            <a:pPr lvl="0" rtl="0">
              <a:spcBef>
                <a:spcPts val="0"/>
              </a:spcBef>
              <a:buNone/>
            </a:pPr>
            <a:r>
              <a:rPr lang="nl-BE" i="1" dirty="0" smtClean="0"/>
              <a:t>Greater attention regarding the macroeconomic &amp; financial stability </a:t>
            </a:r>
            <a:endParaRPr lang="en" i="1" dirty="0"/>
          </a:p>
        </p:txBody>
      </p:sp>
      <p:sp>
        <p:nvSpPr>
          <p:cNvPr id="235" name="Shape 235"/>
          <p:cNvSpPr txBox="1">
            <a:spLocks noGrp="1"/>
          </p:cNvSpPr>
          <p:nvPr>
            <p:ph type="body" idx="2"/>
          </p:nvPr>
        </p:nvSpPr>
        <p:spPr>
          <a:xfrm>
            <a:off x="3512560" y="2514600"/>
            <a:ext cx="2491200" cy="1740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l-BE" b="1" dirty="0" smtClean="0"/>
              <a:t>Pension funds </a:t>
            </a:r>
            <a:endParaRPr lang="en" b="1" dirty="0"/>
          </a:p>
          <a:p>
            <a:pPr lvl="0" rtl="0">
              <a:spcBef>
                <a:spcPts val="0"/>
              </a:spcBef>
              <a:buNone/>
            </a:pPr>
            <a:endParaRPr lang="nl-BE" sz="1200" dirty="0" smtClean="0"/>
          </a:p>
          <a:p>
            <a:pPr lvl="0" rtl="0">
              <a:spcBef>
                <a:spcPts val="0"/>
              </a:spcBef>
              <a:buNone/>
            </a:pPr>
            <a:r>
              <a:rPr lang="nl-BE" i="1" dirty="0" smtClean="0"/>
              <a:t>Weak financial position </a:t>
            </a:r>
            <a:r>
              <a:rPr lang="nl-BE" i="1" dirty="0" smtClean="0">
                <a:sym typeface="Wingdings"/>
              </a:rPr>
              <a:t> Better risk-management to meet long-term obligations</a:t>
            </a:r>
            <a:endParaRPr lang="en" i="1" dirty="0"/>
          </a:p>
        </p:txBody>
      </p:sp>
      <p:sp>
        <p:nvSpPr>
          <p:cNvPr id="236" name="Shape 236"/>
          <p:cNvSpPr txBox="1">
            <a:spLocks noGrp="1"/>
          </p:cNvSpPr>
          <p:nvPr>
            <p:ph type="body" idx="3"/>
          </p:nvPr>
        </p:nvSpPr>
        <p:spPr>
          <a:xfrm>
            <a:off x="6131420" y="2514600"/>
            <a:ext cx="2491200" cy="1740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l-BE" b="1" dirty="0" smtClean="0"/>
              <a:t>Households </a:t>
            </a:r>
            <a:endParaRPr lang="nl-BE" sz="1200" dirty="0"/>
          </a:p>
          <a:p>
            <a:pPr lvl="0" rtl="0">
              <a:spcBef>
                <a:spcPts val="0"/>
              </a:spcBef>
              <a:buNone/>
            </a:pPr>
            <a:endParaRPr lang="nl-BE" sz="1200" b="1" dirty="0"/>
          </a:p>
          <a:p>
            <a:pPr lvl="0" rtl="0">
              <a:spcBef>
                <a:spcPts val="0"/>
              </a:spcBef>
              <a:buNone/>
            </a:pPr>
            <a:r>
              <a:rPr lang="nl-BE" i="1" dirty="0" smtClean="0"/>
              <a:t>Measures to ensure the ability to manage the new risks</a:t>
            </a:r>
          </a:p>
        </p:txBody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893700" y="4876800"/>
            <a:ext cx="2491200" cy="1740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l-BE" b="1" dirty="0" smtClean="0"/>
              <a:t>Government </a:t>
            </a:r>
          </a:p>
          <a:p>
            <a:pPr lvl="0" rtl="0">
              <a:spcBef>
                <a:spcPts val="0"/>
              </a:spcBef>
              <a:buNone/>
            </a:pPr>
            <a:endParaRPr lang="nl-BE" dirty="0"/>
          </a:p>
          <a:p>
            <a:pPr lvl="0" rtl="0">
              <a:spcBef>
                <a:spcPts val="0"/>
              </a:spcBef>
              <a:buNone/>
            </a:pPr>
            <a:r>
              <a:rPr lang="nl-BE" i="1" dirty="0" smtClean="0"/>
              <a:t>New framework &amp; new risk-sharing arrangements </a:t>
            </a:r>
            <a:endParaRPr lang="en" i="1" dirty="0"/>
          </a:p>
        </p:txBody>
      </p:sp>
      <p:sp>
        <p:nvSpPr>
          <p:cNvPr id="240" name="Shape 240"/>
          <p:cNvSpPr/>
          <p:nvPr/>
        </p:nvSpPr>
        <p:spPr>
          <a:xfrm>
            <a:off x="977625" y="1866100"/>
            <a:ext cx="692400" cy="6924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1" name="Shape 241"/>
          <p:cNvSpPr/>
          <p:nvPr/>
        </p:nvSpPr>
        <p:spPr>
          <a:xfrm>
            <a:off x="3608154" y="1866100"/>
            <a:ext cx="692400" cy="6924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2" name="Shape 242"/>
          <p:cNvSpPr/>
          <p:nvPr/>
        </p:nvSpPr>
        <p:spPr>
          <a:xfrm>
            <a:off x="6238682" y="1866100"/>
            <a:ext cx="692400" cy="6924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3" name="Shape 243"/>
          <p:cNvSpPr/>
          <p:nvPr/>
        </p:nvSpPr>
        <p:spPr>
          <a:xfrm>
            <a:off x="977625" y="4228300"/>
            <a:ext cx="692400" cy="6924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707" y="224891"/>
            <a:ext cx="1550085" cy="689510"/>
          </a:xfrm>
          <a:prstGeom prst="rect">
            <a:avLst/>
          </a:prstGeom>
        </p:spPr>
      </p:pic>
      <p:sp>
        <p:nvSpPr>
          <p:cNvPr id="38" name="Shape 541"/>
          <p:cNvSpPr/>
          <p:nvPr/>
        </p:nvSpPr>
        <p:spPr>
          <a:xfrm>
            <a:off x="1153845" y="2066150"/>
            <a:ext cx="339959" cy="339980"/>
          </a:xfrm>
          <a:custGeom>
            <a:avLst/>
            <a:gdLst/>
            <a:ahLst/>
            <a:cxnLst/>
            <a:rect l="0" t="0" r="0" b="0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541"/>
          <p:cNvSpPr/>
          <p:nvPr/>
        </p:nvSpPr>
        <p:spPr>
          <a:xfrm>
            <a:off x="6414902" y="2066150"/>
            <a:ext cx="339959" cy="339980"/>
          </a:xfrm>
          <a:custGeom>
            <a:avLst/>
            <a:gdLst/>
            <a:ahLst/>
            <a:cxnLst/>
            <a:rect l="0" t="0" r="0" b="0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" name="Shape 541"/>
          <p:cNvSpPr/>
          <p:nvPr/>
        </p:nvSpPr>
        <p:spPr>
          <a:xfrm>
            <a:off x="3784374" y="2042310"/>
            <a:ext cx="339959" cy="339980"/>
          </a:xfrm>
          <a:custGeom>
            <a:avLst/>
            <a:gdLst/>
            <a:ahLst/>
            <a:cxnLst/>
            <a:rect l="0" t="0" r="0" b="0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" name="Shape 541"/>
          <p:cNvSpPr/>
          <p:nvPr/>
        </p:nvSpPr>
        <p:spPr>
          <a:xfrm>
            <a:off x="1153844" y="4404510"/>
            <a:ext cx="339959" cy="339980"/>
          </a:xfrm>
          <a:custGeom>
            <a:avLst/>
            <a:gdLst/>
            <a:ahLst/>
            <a:cxnLst/>
            <a:rect l="0" t="0" r="0" b="0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ctrTitle" idx="4294967295"/>
          </p:nvPr>
        </p:nvSpPr>
        <p:spPr>
          <a:xfrm>
            <a:off x="940500" y="1549579"/>
            <a:ext cx="7677624" cy="74819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nl-BE" sz="1800" b="1" dirty="0" smtClean="0">
                <a:solidFill>
                  <a:srgbClr val="FF9715"/>
                </a:solidFill>
                <a:latin typeface="Lato"/>
                <a:ea typeface="Lato"/>
                <a:cs typeface="Lato"/>
                <a:sym typeface="Lato"/>
              </a:rPr>
              <a:t>What is the dependency ratio and what are the trends influencing it? </a:t>
            </a:r>
            <a:endParaRPr lang="en" sz="1800" b="1" dirty="0">
              <a:solidFill>
                <a:srgbClr val="FF971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8" name="Shape 208"/>
          <p:cNvSpPr txBox="1">
            <a:spLocks noGrp="1"/>
          </p:cNvSpPr>
          <p:nvPr>
            <p:ph type="ctrTitle" idx="4294967295"/>
          </p:nvPr>
        </p:nvSpPr>
        <p:spPr>
          <a:xfrm>
            <a:off x="940500" y="3785473"/>
            <a:ext cx="7517700" cy="936662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nl-BE" sz="1800" b="1" dirty="0" smtClean="0">
                <a:solidFill>
                  <a:srgbClr val="7ECEFD"/>
                </a:solidFill>
                <a:latin typeface="Lato"/>
                <a:ea typeface="Lato"/>
                <a:cs typeface="Lato"/>
                <a:sym typeface="Lato"/>
              </a:rPr>
              <a:t>What are the implications of the shift from a DB plan to a DC plan for the households? How can the government improve the situation? </a:t>
            </a:r>
            <a:endParaRPr lang="en" sz="1800" b="1" dirty="0">
              <a:solidFill>
                <a:srgbClr val="7ECEF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0" name="Shape 210"/>
          <p:cNvSpPr txBox="1">
            <a:spLocks noGrp="1"/>
          </p:cNvSpPr>
          <p:nvPr>
            <p:ph type="ctrTitle" idx="4294967295"/>
          </p:nvPr>
        </p:nvSpPr>
        <p:spPr>
          <a:xfrm>
            <a:off x="940500" y="2616602"/>
            <a:ext cx="7517700" cy="942524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nl-BE" sz="1800" b="1" dirty="0" smtClean="0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Why and how can the government become the insurer of last resort? Explain. </a:t>
            </a:r>
            <a:endParaRPr lang="en" sz="1800" b="1" dirty="0">
              <a:solidFill>
                <a:srgbClr val="F2025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0" y="1649553"/>
            <a:ext cx="940500" cy="891600"/>
          </a:xfrm>
          <a:prstGeom prst="rightArrow">
            <a:avLst>
              <a:gd name="adj1" fmla="val 61815"/>
              <a:gd name="adj2" fmla="val 50000"/>
            </a:avLst>
          </a:prstGeom>
          <a:solidFill>
            <a:srgbClr val="FF971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0" y="2767500"/>
            <a:ext cx="940500" cy="891600"/>
          </a:xfrm>
          <a:prstGeom prst="rightArrow">
            <a:avLst>
              <a:gd name="adj1" fmla="val 61815"/>
              <a:gd name="adj2" fmla="val 50000"/>
            </a:avLst>
          </a:prstGeom>
          <a:solidFill>
            <a:srgbClr val="F2025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0" y="3885447"/>
            <a:ext cx="940500" cy="891600"/>
          </a:xfrm>
          <a:prstGeom prst="rightArrow">
            <a:avLst>
              <a:gd name="adj1" fmla="val 61815"/>
              <a:gd name="adj2" fmla="val 50000"/>
            </a:avLst>
          </a:prstGeom>
          <a:solidFill>
            <a:srgbClr val="7ECEFD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940500" y="374499"/>
            <a:ext cx="345960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6000" dirty="0" smtClean="0">
                <a:solidFill>
                  <a:schemeClr val="bg1">
                    <a:lumMod val="75000"/>
                  </a:schemeClr>
                </a:solidFill>
                <a:latin typeface="Cambria" charset="0"/>
                <a:ea typeface="Cambria" charset="0"/>
                <a:cs typeface="Cambria" charset="0"/>
              </a:rPr>
              <a:t>Questions</a:t>
            </a:r>
            <a:endParaRPr lang="fr-FR" sz="6000" dirty="0">
              <a:solidFill>
                <a:schemeClr val="bg1">
                  <a:lumMod val="75000"/>
                </a:schemeClr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707" y="224891"/>
            <a:ext cx="1550085" cy="689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0" y="4285725"/>
            <a:ext cx="7352400" cy="164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924125" y="4514325"/>
            <a:ext cx="5796000" cy="7365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l-BE" dirty="0" smtClean="0"/>
              <a:t>Any questions?</a:t>
            </a:r>
            <a:endParaRPr lang="en" dirty="0"/>
          </a:p>
        </p:txBody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924125" y="5079350"/>
            <a:ext cx="5796000" cy="864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l-BE" sz="2400" dirty="0" smtClean="0"/>
              <a:t>Thanks for your attention</a:t>
            </a:r>
            <a:endParaRPr lang="en" sz="2400" dirty="0"/>
          </a:p>
        </p:txBody>
      </p:sp>
      <p:sp>
        <p:nvSpPr>
          <p:cNvPr id="154" name="Shape 154"/>
          <p:cNvSpPr/>
          <p:nvPr/>
        </p:nvSpPr>
        <p:spPr>
          <a:xfrm>
            <a:off x="3675952" y="5925825"/>
            <a:ext cx="1837800" cy="1029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5" name="Shape 155"/>
          <p:cNvSpPr/>
          <p:nvPr/>
        </p:nvSpPr>
        <p:spPr>
          <a:xfrm>
            <a:off x="5514495" y="5925825"/>
            <a:ext cx="1837800" cy="1029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6" name="Shape 156"/>
          <p:cNvSpPr/>
          <p:nvPr/>
        </p:nvSpPr>
        <p:spPr>
          <a:xfrm>
            <a:off x="0" y="5925825"/>
            <a:ext cx="18378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1838038" y="5925825"/>
            <a:ext cx="18378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707" y="224891"/>
            <a:ext cx="1550085" cy="689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893700" y="274650"/>
            <a:ext cx="6462600" cy="11430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nl-BE" sz="6000" dirty="0" smtClean="0"/>
              <a:t>Presentation </a:t>
            </a:r>
            <a:endParaRPr lang="en" sz="6000" dirty="0"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893700" y="1831450"/>
            <a:ext cx="6462600" cy="473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▷"/>
            </a:pPr>
            <a:r>
              <a:rPr lang="nl-BE" sz="2800" i="1" dirty="0" smtClean="0"/>
              <a:t>Introduction</a:t>
            </a:r>
          </a:p>
          <a:p>
            <a: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▷"/>
            </a:pPr>
            <a:r>
              <a:rPr lang="nl-BE" sz="2800" i="1" dirty="0" smtClean="0"/>
              <a:t>Financial challenges of population ageing</a:t>
            </a:r>
            <a:endParaRPr lang="nl-BE" sz="2800" i="1" dirty="0">
              <a:solidFill>
                <a:srgbClr val="FF0000"/>
              </a:solidFill>
            </a:endParaRPr>
          </a:p>
          <a:p>
            <a: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▷"/>
            </a:pPr>
            <a:r>
              <a:rPr lang="nl-BE" sz="2800" i="1" dirty="0" smtClean="0"/>
              <a:t>Current efforts to address the challenges</a:t>
            </a:r>
          </a:p>
          <a:p>
            <a: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▷"/>
            </a:pPr>
            <a:r>
              <a:rPr lang="nl-BE" sz="2800" i="1" dirty="0" smtClean="0"/>
              <a:t>The role of financial </a:t>
            </a:r>
            <a:r>
              <a:rPr lang="nl-BE" sz="2800" i="1" dirty="0"/>
              <a:t>m</a:t>
            </a:r>
            <a:r>
              <a:rPr lang="nl-BE" sz="2800" i="1" dirty="0" smtClean="0"/>
              <a:t>arkets</a:t>
            </a:r>
          </a:p>
          <a:p>
            <a: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▷"/>
            </a:pPr>
            <a:r>
              <a:rPr lang="nl-BE" sz="2800" i="1" dirty="0" smtClean="0"/>
              <a:t>The government as risk manager</a:t>
            </a:r>
            <a:r>
              <a:rPr lang="nl-BE" sz="2800" i="1" dirty="0"/>
              <a:t> </a:t>
            </a:r>
            <a:endParaRPr lang="nl-BE" sz="2800" i="1" dirty="0" smtClean="0"/>
          </a:p>
          <a:p>
            <a: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▷"/>
            </a:pPr>
            <a:r>
              <a:rPr lang="nl-BE" sz="2800" i="1" dirty="0" smtClean="0"/>
              <a:t>Conclusion </a:t>
            </a:r>
            <a:endParaRPr sz="2800" i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707" y="224891"/>
            <a:ext cx="1550085" cy="689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893700" y="579450"/>
            <a:ext cx="7628100" cy="11430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l-BE" sz="6000" dirty="0" smtClean="0"/>
              <a:t>Introduction</a:t>
            </a:r>
            <a:endParaRPr lang="en" sz="6000" dirty="0"/>
          </a:p>
        </p:txBody>
      </p:sp>
      <p:sp>
        <p:nvSpPr>
          <p:cNvPr id="84" name="Shape 84"/>
          <p:cNvSpPr txBox="1"/>
          <p:nvPr/>
        </p:nvSpPr>
        <p:spPr>
          <a:xfrm>
            <a:off x="893700" y="2795288"/>
            <a:ext cx="3576300" cy="3073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lvl="0" rtl="0">
              <a:spcBef>
                <a:spcPts val="600"/>
              </a:spcBef>
              <a:buNone/>
            </a:pPr>
            <a:endParaRPr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5" name="Shape 85"/>
          <p:cNvSpPr txBox="1"/>
          <p:nvPr/>
        </p:nvSpPr>
        <p:spPr>
          <a:xfrm>
            <a:off x="4954200" y="2818029"/>
            <a:ext cx="3732600" cy="3073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endParaRPr lang="en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707" y="224891"/>
            <a:ext cx="1550085" cy="68951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427011" y="1935839"/>
            <a:ext cx="72597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600"/>
              </a:spcBef>
              <a:buClr>
                <a:srgbClr val="000000"/>
              </a:buClr>
              <a:buSzPts val="1100"/>
              <a:buAutoNum type="arabicPeriod"/>
            </a:pPr>
            <a:r>
              <a:rPr lang="nl-BE" dirty="0" smtClean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Increasing life expectancy          Continuing increase in the old-age dependency ratio</a:t>
            </a:r>
          </a:p>
          <a:p>
            <a:pPr marL="342900" lvl="0" indent="-342900">
              <a:spcBef>
                <a:spcPts val="600"/>
              </a:spcBef>
              <a:buClr>
                <a:srgbClr val="000000"/>
              </a:buClr>
              <a:buSzPts val="1100"/>
              <a:buAutoNum type="arabicPeriod"/>
            </a:pPr>
            <a:r>
              <a:rPr lang="nl-BE" dirty="0" smtClean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Decreasing fertility rates  </a:t>
            </a:r>
            <a:endParaRPr lang="en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Accolade fermante 2"/>
          <p:cNvSpPr/>
          <p:nvPr/>
        </p:nvSpPr>
        <p:spPr>
          <a:xfrm>
            <a:off x="4026906" y="2019401"/>
            <a:ext cx="58246" cy="43841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13" y="2728414"/>
            <a:ext cx="3913787" cy="283324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148" y="2795288"/>
            <a:ext cx="3808652" cy="269949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11296" y="5935962"/>
            <a:ext cx="2792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hlinkClick r:id="rId6"/>
              </a:rPr>
              <a:t>OECD Countries - Old-age dependency ratio</a:t>
            </a:r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893700" y="808050"/>
            <a:ext cx="6462600" cy="11430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nl-BE" sz="6000" dirty="0" smtClean="0"/>
              <a:t>Introduction</a:t>
            </a:r>
            <a:r>
              <a:rPr lang="nl-BE" dirty="0" smtClean="0"/>
              <a:t/>
            </a:r>
            <a:br>
              <a:rPr lang="nl-BE" dirty="0" smtClean="0"/>
            </a:br>
            <a:endParaRPr lang="en" dirty="0"/>
          </a:p>
        </p:txBody>
      </p:sp>
      <p:sp>
        <p:nvSpPr>
          <p:cNvPr id="163" name="Shape 163"/>
          <p:cNvSpPr/>
          <p:nvPr/>
        </p:nvSpPr>
        <p:spPr>
          <a:xfrm rot="-3280229">
            <a:off x="3874564" y="3264913"/>
            <a:ext cx="1564645" cy="1561647"/>
          </a:xfrm>
          <a:prstGeom prst="ellipse">
            <a:avLst/>
          </a:prstGeom>
          <a:solidFill>
            <a:srgbClr val="EFEFE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177800" lvl="0" algn="ctr">
              <a:spcBef>
                <a:spcPts val="0"/>
              </a:spcBef>
              <a:buFont typeface="Georgia"/>
              <a:buNone/>
            </a:pPr>
            <a:endParaRPr/>
          </a:p>
        </p:txBody>
      </p:sp>
      <p:grpSp>
        <p:nvGrpSpPr>
          <p:cNvPr id="164" name="Shape 164"/>
          <p:cNvGrpSpPr/>
          <p:nvPr/>
        </p:nvGrpSpPr>
        <p:grpSpPr>
          <a:xfrm>
            <a:off x="4204227" y="2807917"/>
            <a:ext cx="3497780" cy="3899635"/>
            <a:chOff x="4184863" y="1520198"/>
            <a:chExt cx="2958454" cy="3298347"/>
          </a:xfrm>
          <a:solidFill>
            <a:schemeClr val="accent5"/>
          </a:solidFill>
        </p:grpSpPr>
        <p:sp>
          <p:nvSpPr>
            <p:cNvPr id="165" name="Shape 165"/>
            <p:cNvSpPr/>
            <p:nvPr/>
          </p:nvSpPr>
          <p:spPr>
            <a:xfrm rot="-3280088">
              <a:off x="4136321" y="2563569"/>
              <a:ext cx="3184127" cy="1211606"/>
            </a:xfrm>
            <a:custGeom>
              <a:avLst/>
              <a:gdLst/>
              <a:ahLst/>
              <a:cxnLst/>
              <a:rect l="0" t="0" r="0" b="0"/>
              <a:pathLst>
                <a:path w="492" h="187" extrusionOk="0">
                  <a:moveTo>
                    <a:pt x="457" y="0"/>
                  </a:moveTo>
                  <a:cubicBezTo>
                    <a:pt x="416" y="91"/>
                    <a:pt x="325" y="155"/>
                    <a:pt x="218" y="155"/>
                  </a:cubicBezTo>
                  <a:cubicBezTo>
                    <a:pt x="137" y="155"/>
                    <a:pt x="64" y="118"/>
                    <a:pt x="17" y="60"/>
                  </a:cubicBezTo>
                  <a:cubicBezTo>
                    <a:pt x="11" y="70"/>
                    <a:pt x="5" y="80"/>
                    <a:pt x="0" y="90"/>
                  </a:cubicBezTo>
                  <a:cubicBezTo>
                    <a:pt x="54" y="150"/>
                    <a:pt x="132" y="187"/>
                    <a:pt x="218" y="187"/>
                  </a:cubicBezTo>
                  <a:cubicBezTo>
                    <a:pt x="343" y="187"/>
                    <a:pt x="449" y="109"/>
                    <a:pt x="492" y="0"/>
                  </a:cubicBezTo>
                  <a:cubicBezTo>
                    <a:pt x="480" y="0"/>
                    <a:pt x="468" y="1"/>
                    <a:pt x="457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166" name="Shape 166"/>
            <p:cNvSpPr/>
            <p:nvPr/>
          </p:nvSpPr>
          <p:spPr>
            <a:xfrm rot="-3280088">
              <a:off x="4100923" y="2460157"/>
              <a:ext cx="2729637" cy="1205146"/>
            </a:xfrm>
            <a:custGeom>
              <a:avLst/>
              <a:gdLst/>
              <a:ahLst/>
              <a:cxnLst/>
              <a:rect l="0" t="0" r="0" b="0"/>
              <a:pathLst>
                <a:path w="440" h="194" extrusionOk="0">
                  <a:moveTo>
                    <a:pt x="262" y="39"/>
                  </a:moveTo>
                  <a:cubicBezTo>
                    <a:pt x="206" y="71"/>
                    <a:pt x="134" y="53"/>
                    <a:pt x="100" y="0"/>
                  </a:cubicBezTo>
                  <a:cubicBezTo>
                    <a:pt x="57" y="25"/>
                    <a:pt x="24" y="60"/>
                    <a:pt x="0" y="99"/>
                  </a:cubicBezTo>
                  <a:cubicBezTo>
                    <a:pt x="47" y="157"/>
                    <a:pt x="120" y="194"/>
                    <a:pt x="201" y="194"/>
                  </a:cubicBezTo>
                  <a:cubicBezTo>
                    <a:pt x="308" y="194"/>
                    <a:pt x="399" y="130"/>
                    <a:pt x="440" y="39"/>
                  </a:cubicBezTo>
                  <a:cubicBezTo>
                    <a:pt x="393" y="37"/>
                    <a:pt x="346" y="24"/>
                    <a:pt x="303" y="0"/>
                  </a:cubicBezTo>
                  <a:cubicBezTo>
                    <a:pt x="292" y="15"/>
                    <a:pt x="279" y="29"/>
                    <a:pt x="262" y="39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167" name="Shape 167"/>
            <p:cNvSpPr txBox="1"/>
            <p:nvPr/>
          </p:nvSpPr>
          <p:spPr>
            <a:xfrm rot="-3779206">
              <a:off x="4733052" y="2863735"/>
              <a:ext cx="1577952" cy="56323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SzPts val="1100"/>
                <a:buNone/>
              </a:pPr>
              <a:r>
                <a:rPr lang="nl-BE" sz="1800" dirty="0" smtClean="0">
                  <a:solidFill>
                    <a:schemeClr val="bg1"/>
                  </a:solidFill>
                  <a:latin typeface="Raleway"/>
                  <a:ea typeface="Raleway"/>
                  <a:cs typeface="Raleway"/>
                  <a:sym typeface="Raleway"/>
                </a:rPr>
                <a:t>Pillar 2</a:t>
              </a:r>
            </a:p>
            <a:p>
              <a:pPr lvl="0" algn="ctr">
                <a:spcBef>
                  <a:spcPts val="0"/>
                </a:spcBef>
                <a:buSzPts val="1100"/>
                <a:buNone/>
              </a:pPr>
              <a:r>
                <a:rPr lang="nl-BE" sz="1800" dirty="0" smtClean="0">
                  <a:solidFill>
                    <a:schemeClr val="bg1"/>
                  </a:solidFill>
                  <a:latin typeface="Raleway"/>
                  <a:ea typeface="Raleway"/>
                  <a:cs typeface="Raleway"/>
                  <a:sym typeface="Raleway"/>
                </a:rPr>
                <a:t>Occupational pensions</a:t>
              </a:r>
              <a:endParaRPr lang="en" sz="1800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68" name="Shape 168"/>
          <p:cNvGrpSpPr/>
          <p:nvPr/>
        </p:nvGrpSpPr>
        <p:grpSpPr>
          <a:xfrm>
            <a:off x="2635160" y="926250"/>
            <a:ext cx="3893996" cy="3810453"/>
            <a:chOff x="2857731" y="-71332"/>
            <a:chExt cx="3293577" cy="3222916"/>
          </a:xfrm>
        </p:grpSpPr>
        <p:sp>
          <p:nvSpPr>
            <p:cNvPr id="169" name="Shape 169"/>
            <p:cNvSpPr/>
            <p:nvPr/>
          </p:nvSpPr>
          <p:spPr>
            <a:xfrm rot="-3280089">
              <a:off x="3410337" y="297186"/>
              <a:ext cx="2188366" cy="2485879"/>
            </a:xfrm>
            <a:custGeom>
              <a:avLst/>
              <a:gdLst/>
              <a:ahLst/>
              <a:cxnLst/>
              <a:rect l="0" t="0" r="0" b="0"/>
              <a:pathLst>
                <a:path w="338" h="384" extrusionOk="0">
                  <a:moveTo>
                    <a:pt x="45" y="32"/>
                  </a:moveTo>
                  <a:cubicBezTo>
                    <a:pt x="189" y="32"/>
                    <a:pt x="306" y="148"/>
                    <a:pt x="306" y="292"/>
                  </a:cubicBezTo>
                  <a:cubicBezTo>
                    <a:pt x="306" y="325"/>
                    <a:pt x="300" y="355"/>
                    <a:pt x="289" y="384"/>
                  </a:cubicBezTo>
                  <a:cubicBezTo>
                    <a:pt x="301" y="384"/>
                    <a:pt x="312" y="384"/>
                    <a:pt x="324" y="383"/>
                  </a:cubicBezTo>
                  <a:cubicBezTo>
                    <a:pt x="333" y="354"/>
                    <a:pt x="338" y="324"/>
                    <a:pt x="338" y="292"/>
                  </a:cubicBezTo>
                  <a:cubicBezTo>
                    <a:pt x="338" y="131"/>
                    <a:pt x="207" y="0"/>
                    <a:pt x="45" y="0"/>
                  </a:cubicBezTo>
                  <a:cubicBezTo>
                    <a:pt x="30" y="0"/>
                    <a:pt x="15" y="1"/>
                    <a:pt x="0" y="3"/>
                  </a:cubicBezTo>
                  <a:cubicBezTo>
                    <a:pt x="6" y="13"/>
                    <a:pt x="12" y="23"/>
                    <a:pt x="18" y="33"/>
                  </a:cubicBezTo>
                  <a:cubicBezTo>
                    <a:pt x="27" y="32"/>
                    <a:pt x="36" y="32"/>
                    <a:pt x="45" y="32"/>
                  </a:cubicBezTo>
                  <a:close/>
                </a:path>
              </a:pathLst>
            </a:custGeom>
            <a:solidFill>
              <a:srgbClr val="9FC5E8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170" name="Shape 170"/>
            <p:cNvSpPr/>
            <p:nvPr/>
          </p:nvSpPr>
          <p:spPr>
            <a:xfrm rot="-3280088">
              <a:off x="3667674" y="581521"/>
              <a:ext cx="1790169" cy="2186080"/>
            </a:xfrm>
            <a:custGeom>
              <a:avLst/>
              <a:gdLst/>
              <a:ahLst/>
              <a:cxnLst/>
              <a:rect l="0" t="0" r="0" b="0"/>
              <a:pathLst>
                <a:path w="288" h="352" extrusionOk="0">
                  <a:moveTo>
                    <a:pt x="27" y="0"/>
                  </a:moveTo>
                  <a:cubicBezTo>
                    <a:pt x="18" y="0"/>
                    <a:pt x="9" y="0"/>
                    <a:pt x="0" y="1"/>
                  </a:cubicBezTo>
                  <a:cubicBezTo>
                    <a:pt x="21" y="43"/>
                    <a:pt x="34" y="90"/>
                    <a:pt x="35" y="140"/>
                  </a:cubicBezTo>
                  <a:cubicBezTo>
                    <a:pt x="74" y="142"/>
                    <a:pt x="111" y="163"/>
                    <a:pt x="132" y="200"/>
                  </a:cubicBezTo>
                  <a:cubicBezTo>
                    <a:pt x="153" y="236"/>
                    <a:pt x="153" y="279"/>
                    <a:pt x="136" y="315"/>
                  </a:cubicBezTo>
                  <a:cubicBezTo>
                    <a:pt x="179" y="339"/>
                    <a:pt x="225" y="351"/>
                    <a:pt x="271" y="352"/>
                  </a:cubicBezTo>
                  <a:cubicBezTo>
                    <a:pt x="282" y="323"/>
                    <a:pt x="288" y="293"/>
                    <a:pt x="288" y="260"/>
                  </a:cubicBezTo>
                  <a:cubicBezTo>
                    <a:pt x="288" y="116"/>
                    <a:pt x="171" y="0"/>
                    <a:pt x="27" y="0"/>
                  </a:cubicBezTo>
                  <a:close/>
                </a:path>
              </a:pathLst>
            </a:custGeom>
            <a:solidFill>
              <a:srgbClr val="2185C5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171" name="Shape 171"/>
            <p:cNvSpPr txBox="1"/>
            <p:nvPr/>
          </p:nvSpPr>
          <p:spPr>
            <a:xfrm>
              <a:off x="3782825" y="1153125"/>
              <a:ext cx="1578000" cy="563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SzPts val="1100"/>
                <a:buNone/>
              </a:pPr>
              <a:r>
                <a:rPr lang="nl-BE" sz="1800" dirty="0" smtClean="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Pillar 1</a:t>
              </a:r>
            </a:p>
            <a:p>
              <a:pPr lvl="0" algn="ctr">
                <a:spcBef>
                  <a:spcPts val="0"/>
                </a:spcBef>
                <a:buSzPts val="1100"/>
                <a:buNone/>
              </a:pPr>
              <a:r>
                <a:rPr lang="nl-BE" sz="1800" dirty="0" smtClean="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State-provided pensions</a:t>
              </a:r>
              <a:endParaRPr lang="en" sz="18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72" name="Shape 172"/>
          <p:cNvGrpSpPr/>
          <p:nvPr/>
        </p:nvGrpSpPr>
        <p:grpSpPr>
          <a:xfrm>
            <a:off x="1573638" y="3002373"/>
            <a:ext cx="4048707" cy="3691470"/>
            <a:chOff x="1959887" y="1684671"/>
            <a:chExt cx="3424433" cy="3122279"/>
          </a:xfrm>
          <a:solidFill>
            <a:schemeClr val="bg2"/>
          </a:solidFill>
        </p:grpSpPr>
        <p:sp>
          <p:nvSpPr>
            <p:cNvPr id="173" name="Shape 173"/>
            <p:cNvSpPr/>
            <p:nvPr/>
          </p:nvSpPr>
          <p:spPr>
            <a:xfrm rot="-3280088">
              <a:off x="2859669" y="1740600"/>
              <a:ext cx="1624870" cy="3045726"/>
            </a:xfrm>
            <a:custGeom>
              <a:avLst/>
              <a:gdLst/>
              <a:ahLst/>
              <a:cxnLst/>
              <a:rect l="0" t="0" r="0" b="0"/>
              <a:pathLst>
                <a:path w="251" h="470" extrusionOk="0">
                  <a:moveTo>
                    <a:pt x="32" y="286"/>
                  </a:moveTo>
                  <a:cubicBezTo>
                    <a:pt x="32" y="157"/>
                    <a:pt x="127" y="49"/>
                    <a:pt x="251" y="29"/>
                  </a:cubicBezTo>
                  <a:cubicBezTo>
                    <a:pt x="245" y="19"/>
                    <a:pt x="239" y="9"/>
                    <a:pt x="233" y="0"/>
                  </a:cubicBezTo>
                  <a:cubicBezTo>
                    <a:pt x="100" y="28"/>
                    <a:pt x="0" y="145"/>
                    <a:pt x="0" y="286"/>
                  </a:cubicBezTo>
                  <a:cubicBezTo>
                    <a:pt x="0" y="356"/>
                    <a:pt x="25" y="420"/>
                    <a:pt x="65" y="470"/>
                  </a:cubicBezTo>
                  <a:cubicBezTo>
                    <a:pt x="70" y="460"/>
                    <a:pt x="76" y="450"/>
                    <a:pt x="82" y="440"/>
                  </a:cubicBezTo>
                  <a:cubicBezTo>
                    <a:pt x="51" y="397"/>
                    <a:pt x="32" y="344"/>
                    <a:pt x="32" y="286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174" name="Shape 174"/>
            <p:cNvSpPr/>
            <p:nvPr/>
          </p:nvSpPr>
          <p:spPr>
            <a:xfrm rot="-3280089">
              <a:off x="3037225" y="1789647"/>
              <a:ext cx="1575644" cy="2550423"/>
            </a:xfrm>
            <a:custGeom>
              <a:avLst/>
              <a:gdLst/>
              <a:ahLst/>
              <a:cxnLst/>
              <a:rect l="0" t="0" r="0" b="0"/>
              <a:pathLst>
                <a:path w="254" h="411" extrusionOk="0">
                  <a:moveTo>
                    <a:pt x="152" y="311"/>
                  </a:moveTo>
                  <a:cubicBezTo>
                    <a:pt x="124" y="254"/>
                    <a:pt x="145" y="185"/>
                    <a:pt x="200" y="153"/>
                  </a:cubicBezTo>
                  <a:cubicBezTo>
                    <a:pt x="217" y="143"/>
                    <a:pt x="236" y="137"/>
                    <a:pt x="254" y="136"/>
                  </a:cubicBezTo>
                  <a:cubicBezTo>
                    <a:pt x="253" y="87"/>
                    <a:pt x="241" y="41"/>
                    <a:pt x="219" y="0"/>
                  </a:cubicBezTo>
                  <a:cubicBezTo>
                    <a:pt x="95" y="20"/>
                    <a:pt x="0" y="128"/>
                    <a:pt x="0" y="257"/>
                  </a:cubicBezTo>
                  <a:cubicBezTo>
                    <a:pt x="0" y="315"/>
                    <a:pt x="19" y="368"/>
                    <a:pt x="50" y="411"/>
                  </a:cubicBezTo>
                  <a:cubicBezTo>
                    <a:pt x="75" y="371"/>
                    <a:pt x="110" y="337"/>
                    <a:pt x="152" y="31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175" name="Shape 175"/>
            <p:cNvSpPr txBox="1"/>
            <p:nvPr/>
          </p:nvSpPr>
          <p:spPr>
            <a:xfrm rot="3725110" flipH="1">
              <a:off x="2866277" y="2863871"/>
              <a:ext cx="1577671" cy="56310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SzPts val="1100"/>
                <a:buNone/>
              </a:pPr>
              <a:r>
                <a:rPr lang="nl-BE" sz="1800" dirty="0" smtClean="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Pillar 3</a:t>
              </a:r>
            </a:p>
            <a:p>
              <a:pPr lvl="0" algn="ctr">
                <a:spcBef>
                  <a:spcPts val="0"/>
                </a:spcBef>
                <a:buSzPts val="1100"/>
                <a:buNone/>
              </a:pPr>
              <a:r>
                <a:rPr lang="nl-BE" sz="1800" dirty="0" smtClean="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Private saving plans</a:t>
              </a:r>
              <a:endParaRPr lang="en" sz="18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707" y="224891"/>
            <a:ext cx="1550085" cy="68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02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893700" y="579450"/>
            <a:ext cx="7628100" cy="11430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l-BE" sz="6000" dirty="0" smtClean="0"/>
              <a:t>Financial challenges </a:t>
            </a:r>
            <a:endParaRPr lang="en" sz="6000" dirty="0"/>
          </a:p>
        </p:txBody>
      </p:sp>
      <p:sp>
        <p:nvSpPr>
          <p:cNvPr id="84" name="Shape 84"/>
          <p:cNvSpPr txBox="1"/>
          <p:nvPr/>
        </p:nvSpPr>
        <p:spPr>
          <a:xfrm>
            <a:off x="893700" y="1975261"/>
            <a:ext cx="3576300" cy="3073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nl-BE" b="1" dirty="0" smtClean="0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1. Increasing and improving retirement saving</a:t>
            </a:r>
            <a:endParaRPr lang="en" b="1" dirty="0">
              <a:solidFill>
                <a:srgbClr val="F20253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lvl="0" indent="-285750" rtl="0">
              <a:spcBef>
                <a:spcPts val="60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nl-BE" dirty="0" smtClean="0">
                <a:solidFill>
                  <a:srgbClr val="677480"/>
                </a:solidFill>
                <a:latin typeface="Lato"/>
                <a:ea typeface="Lato"/>
                <a:cs typeface="Lato"/>
                <a:sym typeface="Wingdings"/>
              </a:rPr>
              <a:t>Pension fund liabilities increase. </a:t>
            </a:r>
            <a:endParaRPr lang="nl-BE" dirty="0">
              <a:solidFill>
                <a:srgbClr val="677480"/>
              </a:solidFill>
              <a:latin typeface="Lato"/>
              <a:ea typeface="Lato"/>
              <a:cs typeface="Lato"/>
              <a:sym typeface="Wingdings"/>
            </a:endParaRPr>
          </a:p>
          <a:p>
            <a:pPr marL="285750" lvl="0" indent="-285750" rtl="0">
              <a:spcBef>
                <a:spcPts val="60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nl-BE" dirty="0" smtClean="0">
                <a:solidFill>
                  <a:srgbClr val="677480"/>
                </a:solidFill>
                <a:latin typeface="Lato"/>
                <a:ea typeface="Lato"/>
                <a:cs typeface="Lato"/>
                <a:sym typeface="Wingdings"/>
              </a:rPr>
              <a:t>Pension funds have become underfunded </a:t>
            </a:r>
          </a:p>
          <a:p>
            <a:pPr marL="285750" lvl="0" indent="-285750" rtl="0">
              <a:spcBef>
                <a:spcPts val="60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nl-BE" dirty="0" smtClean="0">
                <a:solidFill>
                  <a:srgbClr val="677480"/>
                </a:solidFill>
                <a:latin typeface="Lato"/>
                <a:ea typeface="Lato"/>
                <a:cs typeface="Lato"/>
                <a:sym typeface="Wingdings"/>
              </a:rPr>
              <a:t>Defined </a:t>
            </a:r>
            <a:r>
              <a:rPr lang="nl-BE" dirty="0">
                <a:solidFill>
                  <a:srgbClr val="677480"/>
                </a:solidFill>
                <a:latin typeface="Lato"/>
                <a:ea typeface="Lato"/>
                <a:cs typeface="Lato"/>
                <a:sym typeface="Wingdings"/>
              </a:rPr>
              <a:t>B</a:t>
            </a:r>
            <a:r>
              <a:rPr lang="nl-BE" dirty="0" smtClean="0">
                <a:solidFill>
                  <a:srgbClr val="677480"/>
                </a:solidFill>
                <a:latin typeface="Lato"/>
                <a:ea typeface="Lato"/>
                <a:cs typeface="Lato"/>
                <a:sym typeface="Wingdings"/>
              </a:rPr>
              <a:t>enefit Plans are affected through lower equity market returns and lower interest rates. </a:t>
            </a:r>
          </a:p>
          <a:p>
            <a:pPr marL="285750" lvl="0" indent="-285750">
              <a:spcBef>
                <a:spcPts val="600"/>
              </a:spcBef>
              <a:buClr>
                <a:schemeClr val="dk1"/>
              </a:buClr>
              <a:buSzPts val="1100"/>
              <a:buFontTx/>
              <a:buChar char="-"/>
            </a:pPr>
            <a:r>
              <a:rPr lang="nl-BE" dirty="0">
                <a:solidFill>
                  <a:srgbClr val="677480"/>
                </a:solidFill>
                <a:latin typeface="Lato"/>
                <a:ea typeface="Lato"/>
                <a:cs typeface="Lato"/>
                <a:sym typeface="Wingdings"/>
              </a:rPr>
              <a:t>Transition from DBP to Defined Contribution Plan, with </a:t>
            </a:r>
            <a:r>
              <a:rPr lang="nl-BE" dirty="0" smtClean="0">
                <a:solidFill>
                  <a:srgbClr val="677480"/>
                </a:solidFill>
                <a:latin typeface="Lato"/>
                <a:ea typeface="Lato"/>
                <a:cs typeface="Lato"/>
                <a:sym typeface="Wingdings"/>
              </a:rPr>
              <a:t>lower replacement </a:t>
            </a:r>
            <a:r>
              <a:rPr lang="nl-BE" dirty="0">
                <a:solidFill>
                  <a:srgbClr val="677480"/>
                </a:solidFill>
                <a:latin typeface="Lato"/>
                <a:ea typeface="Lato"/>
                <a:cs typeface="Lato"/>
                <a:sym typeface="Wingdings"/>
              </a:rPr>
              <a:t>rates and participation  </a:t>
            </a:r>
            <a:r>
              <a:rPr lang="nl-BE" dirty="0" smtClean="0">
                <a:solidFill>
                  <a:srgbClr val="677480"/>
                </a:solidFill>
                <a:latin typeface="Lato"/>
                <a:ea typeface="Lato"/>
                <a:cs typeface="Lato"/>
                <a:sym typeface="Wingdings"/>
              </a:rPr>
              <a:t>directly </a:t>
            </a:r>
            <a:r>
              <a:rPr lang="nl-BE" dirty="0">
                <a:solidFill>
                  <a:srgbClr val="677480"/>
                </a:solidFill>
                <a:latin typeface="Lato"/>
                <a:ea typeface="Lato"/>
                <a:cs typeface="Lato"/>
                <a:sym typeface="Wingdings"/>
              </a:rPr>
              <a:t>affect the savings. </a:t>
            </a:r>
          </a:p>
          <a:p>
            <a:pPr marL="285750" lvl="0" indent="-285750" rtl="0">
              <a:spcBef>
                <a:spcPts val="600"/>
              </a:spcBef>
              <a:buClr>
                <a:schemeClr val="dk1"/>
              </a:buClr>
              <a:buSzPts val="1100"/>
              <a:buFontTx/>
              <a:buChar char="-"/>
            </a:pPr>
            <a:endParaRPr lang="en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lvl="0" rtl="0">
              <a:spcBef>
                <a:spcPts val="600"/>
              </a:spcBef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lvl="0" rtl="0">
              <a:spcBef>
                <a:spcPts val="600"/>
              </a:spcBef>
              <a:buNone/>
            </a:pPr>
            <a:endParaRPr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6" name="Shape 86"/>
          <p:cNvSpPr txBox="1"/>
          <p:nvPr/>
        </p:nvSpPr>
        <p:spPr>
          <a:xfrm>
            <a:off x="893700" y="5301873"/>
            <a:ext cx="7793100" cy="82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nl-BE" dirty="0" smtClean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Households are undersaving or are at risk of having inadequate retirement income </a:t>
            </a:r>
            <a:r>
              <a:rPr lang="nl-BE" dirty="0" smtClean="0">
                <a:solidFill>
                  <a:srgbClr val="677480"/>
                </a:solidFill>
                <a:latin typeface="Lato"/>
                <a:ea typeface="Lato"/>
                <a:cs typeface="Lato"/>
                <a:sym typeface="Wingdings"/>
              </a:rPr>
              <a:t> Mostly, the middle-income class. </a:t>
            </a:r>
            <a:endParaRPr sz="12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lvl="0" rtl="0">
              <a:spcBef>
                <a:spcPts val="1000"/>
              </a:spcBef>
              <a:spcAft>
                <a:spcPts val="1000"/>
              </a:spcAft>
              <a:buNone/>
            </a:pPr>
            <a:endParaRPr sz="12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707" y="224891"/>
            <a:ext cx="1550085" cy="68951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750" y="1701101"/>
            <a:ext cx="3300805" cy="362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86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893700" y="579450"/>
            <a:ext cx="7628100" cy="11430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l-BE" sz="6000" dirty="0" smtClean="0"/>
              <a:t>Financial challenges </a:t>
            </a:r>
            <a:endParaRPr lang="en" sz="6000" dirty="0"/>
          </a:p>
        </p:txBody>
      </p:sp>
      <p:sp>
        <p:nvSpPr>
          <p:cNvPr id="85" name="Shape 85"/>
          <p:cNvSpPr txBox="1"/>
          <p:nvPr/>
        </p:nvSpPr>
        <p:spPr>
          <a:xfrm>
            <a:off x="281354" y="1714166"/>
            <a:ext cx="8862646" cy="159715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nl-BE" b="1" dirty="0" smtClean="0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2. Managing Long-term financial risks</a:t>
            </a:r>
          </a:p>
          <a:p>
            <a:pPr lvl="0" rtl="0">
              <a:spcBef>
                <a:spcPts val="600"/>
              </a:spcBef>
              <a:buNone/>
            </a:pPr>
            <a:endParaRPr lang="nl-BE" b="1" dirty="0">
              <a:solidFill>
                <a:srgbClr val="F20253"/>
              </a:solidFill>
              <a:latin typeface="Lato"/>
              <a:ea typeface="Lato"/>
              <a:cs typeface="Lato"/>
              <a:sym typeface="Lato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nl-BE" dirty="0" smtClean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Households </a:t>
            </a:r>
            <a:r>
              <a:rPr lang="nl-BE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have to </a:t>
            </a:r>
            <a:r>
              <a:rPr lang="nl-BE" dirty="0" smtClean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face a </a:t>
            </a:r>
            <a:r>
              <a:rPr lang="nl-BE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new variety of </a:t>
            </a:r>
            <a:r>
              <a:rPr lang="nl-BE" dirty="0" smtClean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risks : </a:t>
            </a:r>
          </a:p>
          <a:p>
            <a:pPr lvl="0" rtl="0">
              <a:spcBef>
                <a:spcPts val="600"/>
              </a:spcBef>
              <a:buNone/>
            </a:pPr>
            <a:r>
              <a:rPr lang="nl-BE" dirty="0" smtClean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Market risks - Inflation risks - Operational risks - Longevity risks - Health Care risks.</a:t>
            </a:r>
          </a:p>
          <a:p>
            <a:pPr lvl="0" rtl="0">
              <a:spcBef>
                <a:spcPts val="600"/>
              </a:spcBef>
              <a:buNone/>
            </a:pPr>
            <a:r>
              <a:rPr lang="nl-BE" b="1" dirty="0" smtClean="0">
                <a:solidFill>
                  <a:srgbClr val="677480"/>
                </a:solidFill>
                <a:latin typeface="Lato"/>
                <a:ea typeface="Lato"/>
                <a:cs typeface="Lato"/>
                <a:sym typeface="Wingdings"/>
              </a:rPr>
              <a:t>The goal  RECONSIDERATION OF EXISTING RISK-SHARING ARRANGEMENTS</a:t>
            </a:r>
            <a:endParaRPr lang="en" b="1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707" y="224891"/>
            <a:ext cx="1550085" cy="689510"/>
          </a:xfrm>
          <a:prstGeom prst="rect">
            <a:avLst/>
          </a:prstGeom>
        </p:spPr>
      </p:pic>
      <p:sp>
        <p:nvSpPr>
          <p:cNvPr id="12" name="Shape 138"/>
          <p:cNvSpPr txBox="1">
            <a:spLocks/>
          </p:cNvSpPr>
          <p:nvPr/>
        </p:nvSpPr>
        <p:spPr>
          <a:xfrm>
            <a:off x="5369944" y="3412049"/>
            <a:ext cx="2371200" cy="1853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nl-BE" dirty="0"/>
          </a:p>
        </p:txBody>
      </p:sp>
      <p:sp>
        <p:nvSpPr>
          <p:cNvPr id="13" name="Rectangle 12"/>
          <p:cNvSpPr/>
          <p:nvPr/>
        </p:nvSpPr>
        <p:spPr>
          <a:xfrm>
            <a:off x="4334792" y="3645820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endParaRPr lang="nl-BE" dirty="0">
              <a:solidFill>
                <a:schemeClr val="bg2"/>
              </a:solidFill>
              <a:latin typeface="Lato"/>
              <a:ea typeface="Lato"/>
              <a:cs typeface="Lato"/>
              <a:sym typeface="Lato"/>
            </a:endParaRPr>
          </a:p>
          <a:p>
            <a:pPr lvl="2"/>
            <a:r>
              <a:rPr lang="nl-BE" b="1" u="sng" dirty="0" smtClean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Consequences</a:t>
            </a:r>
          </a:p>
          <a:p>
            <a:pPr lvl="2"/>
            <a:endParaRPr lang="nl-BE" dirty="0" smtClean="0">
              <a:solidFill>
                <a:schemeClr val="bg2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lvl="2" indent="-285750">
              <a:buFontTx/>
              <a:buChar char="-"/>
            </a:pPr>
            <a:r>
              <a:rPr lang="nl-BE" dirty="0" smtClean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More </a:t>
            </a:r>
            <a:r>
              <a:rPr lang="nl-BE" dirty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individual decision-making about their own savings and </a:t>
            </a:r>
            <a:r>
              <a:rPr lang="nl-BE" dirty="0" smtClean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investments</a:t>
            </a:r>
          </a:p>
          <a:p>
            <a:pPr marL="285750" lvl="2" indent="-285750">
              <a:buFontTx/>
              <a:buChar char="-"/>
            </a:pPr>
            <a:r>
              <a:rPr lang="nl-BE" dirty="0" smtClean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In order to handle the risks, they have to get better investment education by the government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73723" y="3861263"/>
            <a:ext cx="31792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nl-BE" b="1" u="sng" dirty="0" smtClean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Facts </a:t>
            </a:r>
          </a:p>
          <a:p>
            <a:pPr lvl="2"/>
            <a:endParaRPr lang="nl-BE" b="1" u="sng" dirty="0" smtClean="0">
              <a:solidFill>
                <a:schemeClr val="bg2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lvl="2" indent="-285750">
              <a:buFontTx/>
              <a:buChar char="-"/>
            </a:pPr>
            <a:r>
              <a:rPr lang="nl-BE" dirty="0" smtClean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Transfer </a:t>
            </a:r>
            <a:r>
              <a:rPr lang="nl-BE" dirty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of the risks to the households (Shift from DB to DC plan)</a:t>
            </a:r>
          </a:p>
          <a:p>
            <a:pPr marL="285750" lvl="2" indent="-285750">
              <a:buFontTx/>
              <a:buChar char="-"/>
            </a:pPr>
            <a:r>
              <a:rPr lang="nl-BE" dirty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More costs regarding h</a:t>
            </a:r>
            <a:r>
              <a:rPr lang="nl-BE" dirty="0" smtClean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ealth </a:t>
            </a:r>
            <a:r>
              <a:rPr lang="nl-BE" dirty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r>
              <a:rPr lang="nl-BE" dirty="0" smtClean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are </a:t>
            </a:r>
            <a:r>
              <a:rPr lang="nl-BE" dirty="0">
                <a:solidFill>
                  <a:schemeClr val="bg2"/>
                </a:solidFill>
                <a:latin typeface="Lato"/>
                <a:ea typeface="Lato"/>
                <a:cs typeface="Lato"/>
                <a:sym typeface="Wingdings"/>
              </a:rPr>
              <a:t> Burden </a:t>
            </a:r>
            <a:r>
              <a:rPr lang="nl-BE" dirty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for the households and the government</a:t>
            </a:r>
          </a:p>
          <a:p>
            <a:endParaRPr lang="fr-FR" dirty="0"/>
          </a:p>
        </p:txBody>
      </p:sp>
      <p:sp>
        <p:nvSpPr>
          <p:cNvPr id="3" name="Accolade fermante 2"/>
          <p:cNvSpPr/>
          <p:nvPr/>
        </p:nvSpPr>
        <p:spPr>
          <a:xfrm>
            <a:off x="3953022" y="3861263"/>
            <a:ext cx="381770" cy="203132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092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893699" y="524032"/>
            <a:ext cx="7806955" cy="11430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l-BE" sz="6000" dirty="0" smtClean="0"/>
              <a:t>Current efforts</a:t>
            </a:r>
            <a:r>
              <a:rPr lang="nl-BE" dirty="0" smtClean="0"/>
              <a:t> </a:t>
            </a:r>
            <a:endParaRPr lang="en" dirty="0"/>
          </a:p>
        </p:txBody>
      </p:sp>
      <p:grpSp>
        <p:nvGrpSpPr>
          <p:cNvPr id="220" name="Shape 220"/>
          <p:cNvGrpSpPr/>
          <p:nvPr/>
        </p:nvGrpSpPr>
        <p:grpSpPr>
          <a:xfrm>
            <a:off x="5838300" y="1966173"/>
            <a:ext cx="3305700" cy="3483050"/>
            <a:chOff x="5632317" y="1189775"/>
            <a:chExt cx="3305700" cy="3483050"/>
          </a:xfrm>
        </p:grpSpPr>
        <p:sp>
          <p:nvSpPr>
            <p:cNvPr id="221" name="Shape 221"/>
            <p:cNvSpPr/>
            <p:nvPr/>
          </p:nvSpPr>
          <p:spPr>
            <a:xfrm>
              <a:off x="5632317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F2025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SzPts val="1100"/>
                <a:buNone/>
              </a:pPr>
              <a:r>
                <a:rPr lang="nl-BE" sz="1800" dirty="0" smtClean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  Accounting standards</a:t>
              </a:r>
              <a:endParaRPr lang="en" sz="18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22" name="Shape 222"/>
            <p:cNvSpPr txBox="1"/>
            <p:nvPr/>
          </p:nvSpPr>
          <p:spPr>
            <a:xfrm>
              <a:off x="5983803" y="2057125"/>
              <a:ext cx="2717006" cy="2615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285750" lvl="0" indent="-28575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  <a:buSzPts val="1100"/>
                <a:buFontTx/>
                <a:buChar char="-"/>
              </a:pPr>
              <a:r>
                <a:rPr lang="nl-BE" sz="1600" dirty="0" smtClean="0">
                  <a:solidFill>
                    <a:srgbClr val="677480"/>
                  </a:solidFill>
                  <a:latin typeface="Lato"/>
                  <a:ea typeface="Lato"/>
                  <a:cs typeface="Lato"/>
                  <a:sym typeface="Lato"/>
                </a:rPr>
                <a:t>Use of IFRS : Fair value </a:t>
              </a:r>
              <a:r>
                <a:rPr lang="nl-BE" sz="1600" dirty="0" smtClean="0">
                  <a:solidFill>
                    <a:srgbClr val="677480"/>
                  </a:solidFill>
                  <a:latin typeface="Lato"/>
                  <a:ea typeface="Lato"/>
                  <a:cs typeface="Lato"/>
                  <a:sym typeface="Wingdings"/>
                </a:rPr>
                <a:t> </a:t>
              </a:r>
              <a:r>
                <a:rPr lang="nl-BE" sz="1600" dirty="0">
                  <a:solidFill>
                    <a:srgbClr val="677480"/>
                  </a:solidFill>
                  <a:latin typeface="Lato"/>
                  <a:ea typeface="Lato"/>
                  <a:cs typeface="Lato"/>
                  <a:sym typeface="Wingdings"/>
                </a:rPr>
                <a:t>d</a:t>
              </a:r>
              <a:r>
                <a:rPr lang="nl-BE" sz="1600" dirty="0" smtClean="0">
                  <a:solidFill>
                    <a:srgbClr val="677480"/>
                  </a:solidFill>
                  <a:latin typeface="Lato"/>
                  <a:ea typeface="Lato"/>
                  <a:cs typeface="Lato"/>
                  <a:sym typeface="Wingdings"/>
                </a:rPr>
                <a:t>isclosure of the changes (Mark-to-market). </a:t>
              </a:r>
            </a:p>
            <a:p>
              <a:pPr marL="285750" lvl="0" indent="-28575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  <a:buSzPts val="1100"/>
                <a:buFontTx/>
                <a:buChar char="-"/>
              </a:pPr>
              <a:r>
                <a:rPr lang="nl-BE" sz="1600" dirty="0" smtClean="0">
                  <a:solidFill>
                    <a:srgbClr val="677480"/>
                  </a:solidFill>
                  <a:latin typeface="Lato"/>
                  <a:ea typeface="Lato"/>
                  <a:cs typeface="Lato"/>
                  <a:sym typeface="Wingdings"/>
                </a:rPr>
                <a:t>Risk of that approach: short-term perspective</a:t>
              </a:r>
              <a:endParaRPr lang="nl-BE" sz="1600" dirty="0" smtClean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285750" lvl="0" indent="-28575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  <a:buSzPts val="1100"/>
                <a:buFontTx/>
                <a:buChar char="-"/>
              </a:pPr>
              <a:endParaRPr lang="en" sz="16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23" name="Shape 223"/>
          <p:cNvGrpSpPr/>
          <p:nvPr/>
        </p:nvGrpSpPr>
        <p:grpSpPr>
          <a:xfrm>
            <a:off x="0" y="1966173"/>
            <a:ext cx="3546900" cy="3482836"/>
            <a:chOff x="0" y="1189989"/>
            <a:chExt cx="3546900" cy="3482836"/>
          </a:xfrm>
        </p:grpSpPr>
        <p:sp>
          <p:nvSpPr>
            <p:cNvPr id="224" name="Shape 224"/>
            <p:cNvSpPr/>
            <p:nvPr/>
          </p:nvSpPr>
          <p:spPr>
            <a:xfrm>
              <a:off x="0" y="1189989"/>
              <a:ext cx="3546900" cy="669000"/>
            </a:xfrm>
            <a:prstGeom prst="homePlate">
              <a:avLst>
                <a:gd name="adj" fmla="val 50000"/>
              </a:avLst>
            </a:prstGeom>
            <a:solidFill>
              <a:srgbClr val="7ECEF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SzPts val="1100"/>
                <a:buNone/>
              </a:pPr>
              <a:r>
                <a:rPr lang="nl-BE" sz="1800" dirty="0" smtClean="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Reforms on public pension and health care systems</a:t>
              </a:r>
              <a:endParaRPr lang="en" sz="18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25" name="Shape 225"/>
            <p:cNvSpPr txBox="1"/>
            <p:nvPr/>
          </p:nvSpPr>
          <p:spPr>
            <a:xfrm>
              <a:off x="0" y="2057125"/>
              <a:ext cx="2891561" cy="2615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285750" lvl="0" indent="-285750">
                <a:lnSpc>
                  <a:spcPct val="115000"/>
                </a:lnSpc>
                <a:spcBef>
                  <a:spcPts val="0"/>
                </a:spcBef>
                <a:buFontTx/>
                <a:buChar char="-"/>
              </a:pPr>
              <a:r>
                <a:rPr lang="nl-BE" sz="1600" dirty="0" smtClean="0">
                  <a:solidFill>
                    <a:srgbClr val="677480"/>
                  </a:solidFill>
                  <a:latin typeface="Lato"/>
                  <a:ea typeface="Lato"/>
                  <a:cs typeface="Lato"/>
                  <a:sym typeface="Lato"/>
                </a:rPr>
                <a:t>More sustainable </a:t>
              </a:r>
            </a:p>
            <a:p>
              <a:pPr marL="285750" lvl="0" indent="-285750">
                <a:lnSpc>
                  <a:spcPct val="115000"/>
                </a:lnSpc>
                <a:spcBef>
                  <a:spcPts val="0"/>
                </a:spcBef>
                <a:buFontTx/>
                <a:buChar char="-"/>
              </a:pPr>
              <a:r>
                <a:rPr lang="nl-BE" sz="1600" dirty="0" smtClean="0">
                  <a:solidFill>
                    <a:schemeClr val="bg2"/>
                  </a:solidFill>
                  <a:latin typeface="Lato"/>
                  <a:ea typeface="Lato"/>
                  <a:cs typeface="Lato"/>
                  <a:sym typeface="Lato"/>
                </a:rPr>
                <a:t>Cut public spendings for health </a:t>
              </a:r>
              <a:r>
                <a:rPr lang="nl-BE" sz="1600" dirty="0">
                  <a:solidFill>
                    <a:schemeClr val="bg2"/>
                  </a:solidFill>
                  <a:latin typeface="Lato"/>
                  <a:ea typeface="Lato"/>
                  <a:cs typeface="Lato"/>
                  <a:sym typeface="Lato"/>
                </a:rPr>
                <a:t>c</a:t>
              </a:r>
              <a:r>
                <a:rPr lang="nl-BE" sz="1600" dirty="0" smtClean="0">
                  <a:solidFill>
                    <a:schemeClr val="bg2"/>
                  </a:solidFill>
                  <a:latin typeface="Lato"/>
                  <a:ea typeface="Lato"/>
                  <a:cs typeface="Lato"/>
                  <a:sym typeface="Lato"/>
                </a:rPr>
                <a:t>are</a:t>
              </a:r>
            </a:p>
            <a:p>
              <a:pPr marL="285750" lvl="0" indent="-285750">
                <a:lnSpc>
                  <a:spcPct val="115000"/>
                </a:lnSpc>
                <a:spcBef>
                  <a:spcPts val="0"/>
                </a:spcBef>
                <a:buFontTx/>
                <a:buChar char="-"/>
              </a:pPr>
              <a:r>
                <a:rPr lang="nl-BE" sz="1600" dirty="0" smtClean="0">
                  <a:solidFill>
                    <a:schemeClr val="bg2"/>
                  </a:solidFill>
                  <a:latin typeface="Lato"/>
                  <a:ea typeface="Lato"/>
                  <a:cs typeface="Lato"/>
                  <a:sym typeface="Lato"/>
                </a:rPr>
                <a:t>More private insurance for health </a:t>
              </a:r>
              <a:r>
                <a:rPr lang="nl-BE" sz="1600" dirty="0">
                  <a:solidFill>
                    <a:schemeClr val="bg2"/>
                  </a:solidFill>
                  <a:latin typeface="Lato"/>
                  <a:ea typeface="Lato"/>
                  <a:cs typeface="Lato"/>
                  <a:sym typeface="Lato"/>
                </a:rPr>
                <a:t>c</a:t>
              </a:r>
              <a:r>
                <a:rPr lang="nl-BE" sz="1600" dirty="0" smtClean="0">
                  <a:solidFill>
                    <a:schemeClr val="bg2"/>
                  </a:solidFill>
                  <a:latin typeface="Lato"/>
                  <a:ea typeface="Lato"/>
                  <a:cs typeface="Lato"/>
                  <a:sym typeface="Lato"/>
                </a:rPr>
                <a:t>are </a:t>
              </a:r>
            </a:p>
            <a:p>
              <a:pPr marL="285750" lvl="0" indent="-285750">
                <a:lnSpc>
                  <a:spcPct val="115000"/>
                </a:lnSpc>
                <a:spcBef>
                  <a:spcPts val="0"/>
                </a:spcBef>
                <a:buFontTx/>
                <a:buChar char="-"/>
              </a:pPr>
              <a:endParaRPr lang="nl-BE" sz="16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285750" lvl="0" indent="-285750">
                <a:lnSpc>
                  <a:spcPct val="115000"/>
                </a:lnSpc>
                <a:spcBef>
                  <a:spcPts val="0"/>
                </a:spcBef>
                <a:buFontTx/>
                <a:buChar char="-"/>
              </a:pPr>
              <a:endParaRPr lang="en" sz="16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26" name="Shape 226"/>
          <p:cNvGrpSpPr/>
          <p:nvPr/>
        </p:nvGrpSpPr>
        <p:grpSpPr>
          <a:xfrm>
            <a:off x="3144326" y="1966173"/>
            <a:ext cx="3305700" cy="3970785"/>
            <a:chOff x="3144326" y="486530"/>
            <a:chExt cx="3305700" cy="3970785"/>
          </a:xfrm>
        </p:grpSpPr>
        <p:sp>
          <p:nvSpPr>
            <p:cNvPr id="227" name="Shape 227"/>
            <p:cNvSpPr/>
            <p:nvPr/>
          </p:nvSpPr>
          <p:spPr>
            <a:xfrm>
              <a:off x="3144326" y="486530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2185C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SzPts val="1100"/>
                <a:buNone/>
              </a:pPr>
              <a:r>
                <a:rPr lang="nl-BE" sz="1800" dirty="0" smtClean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Regulatory and supervisory frameworks</a:t>
              </a:r>
              <a:endParaRPr lang="en" sz="18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28" name="Shape 228"/>
            <p:cNvSpPr txBox="1"/>
            <p:nvPr/>
          </p:nvSpPr>
          <p:spPr>
            <a:xfrm>
              <a:off x="3144326" y="1239161"/>
              <a:ext cx="3045460" cy="32181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285750" lvl="0" indent="-28575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  <a:buSzPts val="1100"/>
                <a:buFontTx/>
                <a:buChar char="-"/>
              </a:pPr>
              <a:r>
                <a:rPr lang="nl-BE" sz="1600" dirty="0" smtClean="0">
                  <a:solidFill>
                    <a:srgbClr val="677480"/>
                  </a:solidFill>
                  <a:latin typeface="Lato"/>
                  <a:ea typeface="Lato"/>
                  <a:cs typeface="Lato"/>
                  <a:sym typeface="Lato"/>
                </a:rPr>
                <a:t>More prudential investment approach</a:t>
              </a:r>
            </a:p>
            <a:p>
              <a:pPr marL="285750" lvl="0" indent="-28575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  <a:buSzPts val="1100"/>
                <a:buFontTx/>
                <a:buChar char="-"/>
              </a:pPr>
              <a:r>
                <a:rPr lang="nl-BE" sz="1600" dirty="0" smtClean="0">
                  <a:solidFill>
                    <a:srgbClr val="677480"/>
                  </a:solidFill>
                  <a:latin typeface="Lato"/>
                  <a:ea typeface="Lato"/>
                  <a:cs typeface="Lato"/>
                  <a:sym typeface="Lato"/>
                </a:rPr>
                <a:t>Focus on asset-liabilities management and not just on asset returns</a:t>
              </a:r>
            </a:p>
            <a:p>
              <a:pPr marL="285750" lvl="0" indent="-28575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  <a:buSzPts val="1100"/>
                <a:buFontTx/>
                <a:buChar char="-"/>
              </a:pPr>
              <a:r>
                <a:rPr lang="nl-BE" sz="1600" dirty="0" smtClean="0">
                  <a:solidFill>
                    <a:srgbClr val="677480"/>
                  </a:solidFill>
                  <a:latin typeface="Lato"/>
                  <a:ea typeface="Lato"/>
                  <a:cs typeface="Lato"/>
                  <a:sym typeface="Lato"/>
                </a:rPr>
                <a:t>Better supervision </a:t>
              </a:r>
              <a:r>
                <a:rPr lang="nl-BE" sz="1600" dirty="0" smtClean="0">
                  <a:solidFill>
                    <a:srgbClr val="677480"/>
                  </a:solidFill>
                  <a:latin typeface="Lato"/>
                  <a:ea typeface="Lato"/>
                  <a:cs typeface="Lato"/>
                  <a:sym typeface="Wingdings"/>
                </a:rPr>
                <a:t> risk-based approach </a:t>
              </a:r>
              <a:r>
                <a:rPr lang="nl-BE" sz="1600" dirty="0" smtClean="0">
                  <a:solidFill>
                    <a:srgbClr val="677480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</a:p>
            <a:p>
              <a:pPr marL="285750" lvl="0" indent="-28575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  <a:buSzPts val="1100"/>
                <a:buFontTx/>
                <a:buChar char="-"/>
              </a:pPr>
              <a:r>
                <a:rPr lang="nl-BE" sz="1600" dirty="0" smtClean="0">
                  <a:solidFill>
                    <a:srgbClr val="677480"/>
                  </a:solidFill>
                  <a:latin typeface="Lato"/>
                  <a:ea typeface="Lato"/>
                  <a:cs typeface="Lato"/>
                  <a:sym typeface="Lato"/>
                </a:rPr>
                <a:t>Focus on risk management </a:t>
              </a:r>
              <a:endParaRPr lang="en" sz="16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707" y="224891"/>
            <a:ext cx="1550085" cy="68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41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893699" y="524032"/>
            <a:ext cx="7806955" cy="11430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l-BE" sz="6000" dirty="0" smtClean="0"/>
              <a:t>Current efforts</a:t>
            </a:r>
            <a:r>
              <a:rPr lang="nl-BE" dirty="0" smtClean="0"/>
              <a:t> </a:t>
            </a:r>
            <a:endParaRPr lang="en" dirty="0"/>
          </a:p>
        </p:txBody>
      </p:sp>
      <p:grpSp>
        <p:nvGrpSpPr>
          <p:cNvPr id="223" name="Shape 223"/>
          <p:cNvGrpSpPr/>
          <p:nvPr/>
        </p:nvGrpSpPr>
        <p:grpSpPr>
          <a:xfrm>
            <a:off x="0" y="1966173"/>
            <a:ext cx="3546900" cy="3482836"/>
            <a:chOff x="0" y="1189989"/>
            <a:chExt cx="3546900" cy="3482836"/>
          </a:xfrm>
        </p:grpSpPr>
        <p:sp>
          <p:nvSpPr>
            <p:cNvPr id="224" name="Shape 224"/>
            <p:cNvSpPr/>
            <p:nvPr/>
          </p:nvSpPr>
          <p:spPr>
            <a:xfrm>
              <a:off x="0" y="1189989"/>
              <a:ext cx="3546900" cy="669000"/>
            </a:xfrm>
            <a:prstGeom prst="homePlate">
              <a:avLst>
                <a:gd name="adj" fmla="val 50000"/>
              </a:avLst>
            </a:prstGeom>
            <a:solidFill>
              <a:srgbClr val="7ECEF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SzPts val="1100"/>
                <a:buNone/>
              </a:pPr>
              <a:r>
                <a:rPr lang="nl-BE" sz="1800" dirty="0" smtClean="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rPr>
                <a:t>Tax policy</a:t>
              </a:r>
              <a:endParaRPr lang="en" sz="1800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25" name="Shape 225"/>
            <p:cNvSpPr txBox="1"/>
            <p:nvPr/>
          </p:nvSpPr>
          <p:spPr>
            <a:xfrm>
              <a:off x="0" y="2057125"/>
              <a:ext cx="2891561" cy="2615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285750" lvl="0" indent="-285750">
                <a:lnSpc>
                  <a:spcPct val="115000"/>
                </a:lnSpc>
                <a:spcBef>
                  <a:spcPts val="0"/>
                </a:spcBef>
                <a:buFontTx/>
                <a:buChar char="-"/>
              </a:pPr>
              <a:r>
                <a:rPr lang="nl-BE" sz="1600" dirty="0" smtClean="0">
                  <a:solidFill>
                    <a:srgbClr val="677480"/>
                  </a:solidFill>
                  <a:latin typeface="Lato"/>
                  <a:ea typeface="Lato"/>
                  <a:cs typeface="Lato"/>
                  <a:sym typeface="Lato"/>
                </a:rPr>
                <a:t>Use to put upper and lower bounds for funding decisions</a:t>
              </a:r>
            </a:p>
            <a:p>
              <a:pPr marL="285750" lvl="0" indent="-285750">
                <a:lnSpc>
                  <a:spcPct val="115000"/>
                </a:lnSpc>
                <a:spcBef>
                  <a:spcPts val="0"/>
                </a:spcBef>
                <a:buFontTx/>
                <a:buChar char="-"/>
              </a:pPr>
              <a:r>
                <a:rPr lang="nl-BE" sz="1600" dirty="0" smtClean="0">
                  <a:solidFill>
                    <a:srgbClr val="677480"/>
                  </a:solidFill>
                  <a:latin typeface="Lato"/>
                  <a:ea typeface="Lato"/>
                  <a:cs typeface="Lato"/>
                  <a:sym typeface="Lato"/>
                </a:rPr>
                <a:t>Discouraging precautionary overfunding</a:t>
              </a:r>
            </a:p>
            <a:p>
              <a:pPr marL="285750" lvl="0" indent="-285750">
                <a:lnSpc>
                  <a:spcPct val="115000"/>
                </a:lnSpc>
                <a:spcBef>
                  <a:spcPts val="0"/>
                </a:spcBef>
                <a:buFontTx/>
                <a:buChar char="-"/>
              </a:pPr>
              <a:r>
                <a:rPr lang="nl-BE" sz="1600" dirty="0" smtClean="0">
                  <a:solidFill>
                    <a:srgbClr val="677480"/>
                  </a:solidFill>
                  <a:latin typeface="Lato"/>
                  <a:ea typeface="Lato"/>
                  <a:cs typeface="Lato"/>
                  <a:sym typeface="Lato"/>
                </a:rPr>
                <a:t>Give preferential to retirement savings</a:t>
              </a:r>
              <a:r>
                <a:rPr lang="nl-BE" sz="1600" dirty="0">
                  <a:solidFill>
                    <a:srgbClr val="677480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nl-BE" sz="1600" dirty="0" smtClean="0">
                  <a:solidFill>
                    <a:srgbClr val="677480"/>
                  </a:solidFill>
                  <a:latin typeface="Lato"/>
                  <a:ea typeface="Lato"/>
                  <a:cs typeface="Lato"/>
                  <a:sym typeface="Wingdings"/>
                </a:rPr>
                <a:t> the tax-favoured vehicles are mostly an incentive to reallocate savings</a:t>
              </a:r>
              <a:endParaRPr lang="nl-BE" sz="1600" dirty="0" smtClean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26" name="Shape 226"/>
          <p:cNvGrpSpPr/>
          <p:nvPr/>
        </p:nvGrpSpPr>
        <p:grpSpPr>
          <a:xfrm>
            <a:off x="3144326" y="1965959"/>
            <a:ext cx="3305700" cy="3483050"/>
            <a:chOff x="2944204" y="1189775"/>
            <a:chExt cx="3305700" cy="3483050"/>
          </a:xfrm>
        </p:grpSpPr>
        <p:sp>
          <p:nvSpPr>
            <p:cNvPr id="227" name="Shape 227"/>
            <p:cNvSpPr/>
            <p:nvPr/>
          </p:nvSpPr>
          <p:spPr>
            <a:xfrm>
              <a:off x="2944204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2185C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SzPts val="1100"/>
                <a:buNone/>
              </a:pPr>
              <a:r>
                <a:rPr lang="nl-BE" sz="1800" dirty="0" smtClean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Financial education of households</a:t>
              </a:r>
              <a:endParaRPr lang="en" sz="18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28" name="Shape 228"/>
            <p:cNvSpPr txBox="1"/>
            <p:nvPr/>
          </p:nvSpPr>
          <p:spPr>
            <a:xfrm>
              <a:off x="2944204" y="2057125"/>
              <a:ext cx="2770945" cy="2615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285750" lvl="0" indent="-28575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  <a:buSzPts val="1100"/>
                <a:buFontTx/>
                <a:buChar char="-"/>
              </a:pPr>
              <a:r>
                <a:rPr lang="nl-BE" sz="1600" dirty="0" smtClean="0">
                  <a:solidFill>
                    <a:srgbClr val="677480"/>
                  </a:solidFill>
                  <a:latin typeface="Lato"/>
                  <a:ea typeface="Lato"/>
                  <a:cs typeface="Lato"/>
                  <a:sym typeface="Lato"/>
                </a:rPr>
                <a:t>Improving financial stability </a:t>
              </a:r>
            </a:p>
            <a:p>
              <a:pPr marL="285750" lvl="0" indent="-28575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  <a:buSzPts val="1100"/>
                <a:buFontTx/>
                <a:buChar char="-"/>
              </a:pPr>
              <a:r>
                <a:rPr lang="nl-BE" sz="1600" dirty="0" smtClean="0">
                  <a:solidFill>
                    <a:srgbClr val="677480"/>
                  </a:solidFill>
                  <a:latin typeface="Lato"/>
                  <a:ea typeface="Lato"/>
                  <a:cs typeface="Lato"/>
                  <a:sym typeface="Lato"/>
                </a:rPr>
                <a:t>New products that are better-tailored for the saving needs</a:t>
              </a:r>
            </a:p>
            <a:p>
              <a:pPr marL="285750" lvl="0" indent="-28575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  <a:buSzPts val="1100"/>
                <a:buFontTx/>
                <a:buChar char="-"/>
              </a:pPr>
              <a:r>
                <a:rPr lang="nl-BE" sz="1600" dirty="0" smtClean="0">
                  <a:solidFill>
                    <a:srgbClr val="677480"/>
                  </a:solidFill>
                  <a:latin typeface="Lato"/>
                  <a:ea typeface="Lato"/>
                  <a:cs typeface="Lato"/>
                  <a:sym typeface="Lato"/>
                </a:rPr>
                <a:t>Motivating households to save more</a:t>
              </a:r>
            </a:p>
            <a:p>
              <a:pPr marL="285750" lvl="0" indent="-285750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  <a:buSzPts val="1100"/>
                <a:buFontTx/>
                <a:buChar char="-"/>
              </a:pPr>
              <a:r>
                <a:rPr lang="nl-BE" sz="1600" dirty="0" smtClean="0">
                  <a:solidFill>
                    <a:srgbClr val="677480"/>
                  </a:solidFill>
                  <a:latin typeface="Lato"/>
                  <a:ea typeface="Lato"/>
                  <a:cs typeface="Lato"/>
                  <a:sym typeface="Lato"/>
                </a:rPr>
                <a:t>Communication &amp; education</a:t>
              </a:r>
              <a:endParaRPr lang="en" sz="16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707" y="224891"/>
            <a:ext cx="1550085" cy="68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68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1166249" y="1709554"/>
            <a:ext cx="3636173" cy="408666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l-BE" b="1" dirty="0" smtClean="0">
                <a:solidFill>
                  <a:srgbClr val="F20253"/>
                </a:solidFill>
              </a:rPr>
              <a:t>Development of existing markets</a:t>
            </a:r>
          </a:p>
          <a:p>
            <a:pPr lvl="0" rtl="0">
              <a:spcBef>
                <a:spcPts val="0"/>
              </a:spcBef>
              <a:buNone/>
            </a:pPr>
            <a:r>
              <a:rPr lang="nl-BE" b="1" dirty="0" smtClean="0">
                <a:solidFill>
                  <a:srgbClr val="F20253"/>
                </a:solidFill>
              </a:rPr>
              <a:t> </a:t>
            </a:r>
            <a:endParaRPr lang="en" b="1" dirty="0">
              <a:solidFill>
                <a:srgbClr val="F20253"/>
              </a:solidFill>
            </a:endParaRPr>
          </a:p>
          <a:p>
            <a:pPr marL="285750" lvl="0" indent="-285750">
              <a:spcBef>
                <a:spcPts val="0"/>
              </a:spcBef>
              <a:buFontTx/>
              <a:buChar char="-"/>
            </a:pPr>
            <a:r>
              <a:rPr lang="nl-BE" sz="1600" dirty="0" smtClean="0"/>
              <a:t>New market-oriented instruments. </a:t>
            </a:r>
            <a:endParaRPr lang="nl-BE" sz="1600" dirty="0"/>
          </a:p>
          <a:p>
            <a:pPr marL="285750" lvl="0" indent="-285750">
              <a:spcBef>
                <a:spcPts val="0"/>
              </a:spcBef>
              <a:buFontTx/>
              <a:buChar char="-"/>
            </a:pPr>
            <a:endParaRPr lang="nl-BE" sz="1600" dirty="0" smtClean="0"/>
          </a:p>
          <a:p>
            <a:pPr marL="285750" lvl="0" indent="-285750">
              <a:spcBef>
                <a:spcPts val="0"/>
              </a:spcBef>
              <a:buFontTx/>
              <a:buChar char="-"/>
            </a:pPr>
            <a:r>
              <a:rPr lang="nl-BE" sz="1600" dirty="0"/>
              <a:t>R</a:t>
            </a:r>
            <a:r>
              <a:rPr lang="nl-BE" sz="1600" dirty="0" smtClean="0"/>
              <a:t>isk-based regulatory framework. </a:t>
            </a:r>
          </a:p>
          <a:p>
            <a:pPr marL="285750" lvl="0" indent="-285750">
              <a:spcBef>
                <a:spcPts val="0"/>
              </a:spcBef>
              <a:buFontTx/>
              <a:buChar char="-"/>
            </a:pPr>
            <a:endParaRPr lang="nl-BE" sz="1600" dirty="0" smtClean="0"/>
          </a:p>
          <a:p>
            <a:pPr marL="285750" lvl="0" indent="-285750">
              <a:spcBef>
                <a:spcPts val="0"/>
              </a:spcBef>
              <a:buFontTx/>
              <a:buChar char="-"/>
            </a:pPr>
            <a:r>
              <a:rPr lang="nl-BE" sz="1600" dirty="0" smtClean="0"/>
              <a:t>Focus on asset-liability management.</a:t>
            </a:r>
          </a:p>
          <a:p>
            <a:pPr marL="285750" lvl="0" indent="-285750">
              <a:spcBef>
                <a:spcPts val="0"/>
              </a:spcBef>
              <a:buFontTx/>
              <a:buChar char="-"/>
            </a:pPr>
            <a:endParaRPr lang="nl-BE" sz="1600" dirty="0" smtClean="0"/>
          </a:p>
          <a:p>
            <a:pPr marL="285750" lvl="0" indent="-285750">
              <a:spcBef>
                <a:spcPts val="0"/>
              </a:spcBef>
              <a:buFontTx/>
              <a:buChar char="-"/>
            </a:pPr>
            <a:r>
              <a:rPr lang="nl-BE" sz="1600" dirty="0" smtClean="0"/>
              <a:t>Creation of hedging facilities against risks (newly born-risks) </a:t>
            </a:r>
            <a:r>
              <a:rPr lang="nl-BE" sz="1600" dirty="0" smtClean="0">
                <a:sym typeface="Wingdings"/>
              </a:rPr>
              <a:t>for insurance companies  possibility to offer annuities to households. </a:t>
            </a:r>
          </a:p>
          <a:p>
            <a:pPr marL="285750" lvl="0" indent="-285750">
              <a:spcBef>
                <a:spcPts val="0"/>
              </a:spcBef>
              <a:buFontTx/>
              <a:buChar char="-"/>
            </a:pPr>
            <a:endParaRPr lang="nl-BE" sz="1600" dirty="0" smtClean="0">
              <a:sym typeface="Wingdings"/>
            </a:endParaRPr>
          </a:p>
          <a:p>
            <a:pPr marL="285750" lvl="0" indent="-285750">
              <a:spcBef>
                <a:spcPts val="0"/>
              </a:spcBef>
              <a:buFontTx/>
              <a:buChar char="-"/>
            </a:pPr>
            <a:r>
              <a:rPr lang="nl-BE" sz="1600" dirty="0" smtClean="0">
                <a:sym typeface="Wingdings"/>
              </a:rPr>
              <a:t>Increase of annuitization e.g. by investing in bonds.</a:t>
            </a:r>
          </a:p>
          <a:p>
            <a:pPr marL="285750" lvl="0" indent="-285750">
              <a:spcBef>
                <a:spcPts val="0"/>
              </a:spcBef>
              <a:buFontTx/>
              <a:buChar char="-"/>
            </a:pPr>
            <a:endParaRPr lang="nl-BE" sz="1600" dirty="0" smtClean="0">
              <a:sym typeface="Wingdings"/>
            </a:endParaRPr>
          </a:p>
          <a:p>
            <a:pPr marL="285750" lvl="0" indent="-285750">
              <a:spcBef>
                <a:spcPts val="0"/>
              </a:spcBef>
              <a:buFontTx/>
              <a:buChar char="-"/>
            </a:pPr>
            <a:r>
              <a:rPr lang="nl-BE" sz="1600" dirty="0" smtClean="0">
                <a:sym typeface="Wingdings"/>
              </a:rPr>
              <a:t>Access to additional asset classes.  </a:t>
            </a:r>
          </a:p>
        </p:txBody>
      </p:sp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893625" y="566555"/>
            <a:ext cx="8362843" cy="11430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nl-BE" sz="5400" dirty="0" smtClean="0"/>
              <a:t>Role of financial markets </a:t>
            </a:r>
            <a:endParaRPr lang="en" sz="5400" dirty="0"/>
          </a:p>
        </p:txBody>
      </p:sp>
      <p:sp>
        <p:nvSpPr>
          <p:cNvPr id="130" name="Shape 130"/>
          <p:cNvSpPr txBox="1">
            <a:spLocks noGrp="1"/>
          </p:cNvSpPr>
          <p:nvPr>
            <p:ph type="body" idx="2"/>
          </p:nvPr>
        </p:nvSpPr>
        <p:spPr>
          <a:xfrm>
            <a:off x="5075046" y="1709554"/>
            <a:ext cx="3604720" cy="439582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l-BE" b="1" dirty="0" smtClean="0">
                <a:solidFill>
                  <a:srgbClr val="F20253"/>
                </a:solidFill>
              </a:rPr>
              <a:t>Efforts to develop new markets</a:t>
            </a:r>
          </a:p>
          <a:p>
            <a:pPr marL="285750" lvl="0" indent="-285750">
              <a:spcBef>
                <a:spcPts val="0"/>
              </a:spcBef>
              <a:buFontTx/>
              <a:buChar char="-"/>
            </a:pPr>
            <a:endParaRPr lang="nl-BE" sz="1600" dirty="0" smtClean="0"/>
          </a:p>
          <a:p>
            <a:pPr marL="285750" lvl="0" indent="-285750">
              <a:spcBef>
                <a:spcPts val="0"/>
              </a:spcBef>
              <a:buFontTx/>
              <a:buChar char="-"/>
            </a:pPr>
            <a:r>
              <a:rPr lang="nl-BE" sz="1600" dirty="0" smtClean="0"/>
              <a:t>Health care coverage and costs: prediction tools are needed. </a:t>
            </a:r>
          </a:p>
          <a:p>
            <a:pPr marL="285750" lvl="0" indent="-285750">
              <a:spcBef>
                <a:spcPts val="0"/>
              </a:spcBef>
              <a:buFontTx/>
              <a:buChar char="-"/>
            </a:pPr>
            <a:endParaRPr lang="nl-BE" sz="1600" dirty="0" smtClean="0"/>
          </a:p>
          <a:p>
            <a:pPr marL="285750" lvl="0" indent="-285750">
              <a:spcBef>
                <a:spcPts val="0"/>
              </a:spcBef>
              <a:buFontTx/>
              <a:buChar char="-"/>
            </a:pPr>
            <a:r>
              <a:rPr lang="nl-BE" sz="1600" dirty="0" smtClean="0"/>
              <a:t>House price risk: increase </a:t>
            </a:r>
            <a:r>
              <a:rPr lang="nl-BE" sz="1600" dirty="0">
                <a:sym typeface="Wingdings"/>
              </a:rPr>
              <a:t>h</a:t>
            </a:r>
            <a:r>
              <a:rPr lang="nl-BE" sz="1600" dirty="0" smtClean="0">
                <a:sym typeface="Wingdings"/>
              </a:rPr>
              <a:t>ouseholds’ ability to hedge price movements.</a:t>
            </a:r>
          </a:p>
          <a:p>
            <a:pPr lvl="0">
              <a:spcBef>
                <a:spcPts val="0"/>
              </a:spcBef>
              <a:buNone/>
            </a:pPr>
            <a:endParaRPr lang="nl-BE" sz="1600" dirty="0" smtClean="0"/>
          </a:p>
          <a:p>
            <a:pPr marL="285750" lvl="0" indent="-285750">
              <a:spcBef>
                <a:spcPts val="0"/>
              </a:spcBef>
              <a:buFontTx/>
              <a:buChar char="-"/>
            </a:pPr>
            <a:r>
              <a:rPr lang="nl-BE" sz="1600" dirty="0" smtClean="0"/>
              <a:t>Market structure and innovation: need of decent legal and institutional frameworks that give room for innovation. </a:t>
            </a:r>
            <a:endParaRPr lang="en" sz="1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707" y="224891"/>
            <a:ext cx="1550085" cy="68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21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ton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669</Words>
  <Application>Microsoft Macintosh PowerPoint</Application>
  <PresentationFormat>Présentation à l'écran (4:3)</PresentationFormat>
  <Paragraphs>127</Paragraphs>
  <Slides>13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0" baseType="lpstr">
      <vt:lpstr>Arial</vt:lpstr>
      <vt:lpstr>Cambria</vt:lpstr>
      <vt:lpstr>Georgia</vt:lpstr>
      <vt:lpstr>Lato</vt:lpstr>
      <vt:lpstr>Raleway</vt:lpstr>
      <vt:lpstr>Wingdings</vt:lpstr>
      <vt:lpstr>Antonio template</vt:lpstr>
      <vt:lpstr>Population Ageing, the Structure of Financial Markets and Policy Implications  W Todd Groome, Nicolas Blancher, Parmeshwar Ramlogan and Oksana Khadarina (2006)  </vt:lpstr>
      <vt:lpstr>Presentation </vt:lpstr>
      <vt:lpstr>Introduction</vt:lpstr>
      <vt:lpstr>Introduction </vt:lpstr>
      <vt:lpstr>Financial challenges </vt:lpstr>
      <vt:lpstr>Financial challenges </vt:lpstr>
      <vt:lpstr>Current efforts </vt:lpstr>
      <vt:lpstr>Current efforts </vt:lpstr>
      <vt:lpstr>Role of financial markets </vt:lpstr>
      <vt:lpstr>The government as  risk manager</vt:lpstr>
      <vt:lpstr>Conclusion</vt:lpstr>
      <vt:lpstr>What is the dependency ratio and what are the trends influencing it? </vt:lpstr>
      <vt:lpstr>Any 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Population Ageing, the Structure of Financial Markets and Policy Implications  W Todd Groome, Nicolas Blancher, Parmeshwar Ramlogan and Oksana Khadarina   </dc:title>
  <cp:lastModifiedBy>Louise DELFOSSE</cp:lastModifiedBy>
  <cp:revision>62</cp:revision>
  <dcterms:modified xsi:type="dcterms:W3CDTF">2017-12-04T18:42:50Z</dcterms:modified>
</cp:coreProperties>
</file>